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gif" ContentType="image/gif"/>
  <Default Extension="xlsx" ContentType="application/vnd.openxmlformats-officedocument.spreadsheetml.sheet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83648" r:id="rId1"/>
  </p:sldMasterIdLst>
  <p:notesMasterIdLst>
    <p:notesMasterId r:id="rId53"/>
  </p:notesMasterIdLst>
  <p:sldIdLst>
    <p:sldId id="256" r:id="rId2"/>
    <p:sldId id="270" r:id="rId3"/>
    <p:sldId id="271" r:id="rId4"/>
    <p:sldId id="272" r:id="rId5"/>
    <p:sldId id="322" r:id="rId6"/>
    <p:sldId id="276" r:id="rId7"/>
    <p:sldId id="277" r:id="rId8"/>
    <p:sldId id="297" r:id="rId9"/>
    <p:sldId id="275" r:id="rId10"/>
    <p:sldId id="323" r:id="rId11"/>
    <p:sldId id="273" r:id="rId12"/>
    <p:sldId id="274" r:id="rId13"/>
    <p:sldId id="267" r:id="rId14"/>
    <p:sldId id="278" r:id="rId15"/>
    <p:sldId id="286" r:id="rId16"/>
    <p:sldId id="287" r:id="rId17"/>
    <p:sldId id="288" r:id="rId18"/>
    <p:sldId id="289" r:id="rId19"/>
    <p:sldId id="265" r:id="rId20"/>
    <p:sldId id="300" r:id="rId21"/>
    <p:sldId id="301" r:id="rId22"/>
    <p:sldId id="302" r:id="rId23"/>
    <p:sldId id="304" r:id="rId24"/>
    <p:sldId id="307" r:id="rId25"/>
    <p:sldId id="295" r:id="rId26"/>
    <p:sldId id="296" r:id="rId27"/>
    <p:sldId id="309" r:id="rId28"/>
    <p:sldId id="257" r:id="rId29"/>
    <p:sldId id="308" r:id="rId30"/>
    <p:sldId id="310" r:id="rId31"/>
    <p:sldId id="312" r:id="rId32"/>
    <p:sldId id="311" r:id="rId33"/>
    <p:sldId id="313" r:id="rId34"/>
    <p:sldId id="299" r:id="rId35"/>
    <p:sldId id="315" r:id="rId36"/>
    <p:sldId id="316" r:id="rId37"/>
    <p:sldId id="317" r:id="rId38"/>
    <p:sldId id="320" r:id="rId39"/>
    <p:sldId id="319" r:id="rId40"/>
    <p:sldId id="324" r:id="rId41"/>
    <p:sldId id="321" r:id="rId42"/>
    <p:sldId id="290" r:id="rId43"/>
    <p:sldId id="285" r:id="rId44"/>
    <p:sldId id="264" r:id="rId45"/>
    <p:sldId id="291" r:id="rId46"/>
    <p:sldId id="292" r:id="rId47"/>
    <p:sldId id="284" r:id="rId48"/>
    <p:sldId id="293" r:id="rId49"/>
    <p:sldId id="314" r:id="rId50"/>
    <p:sldId id="281" r:id="rId51"/>
    <p:sldId id="282" r:id="rId5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EF29B7F6-EF20-314E-AB58-D53F3155D987}">
          <p14:sldIdLst>
            <p14:sldId id="256"/>
            <p14:sldId id="270"/>
            <p14:sldId id="271"/>
            <p14:sldId id="272"/>
            <p14:sldId id="322"/>
            <p14:sldId id="276"/>
            <p14:sldId id="277"/>
            <p14:sldId id="297"/>
            <p14:sldId id="275"/>
            <p14:sldId id="323"/>
          </p14:sldIdLst>
        </p14:section>
        <p14:section name="Brief Internals" id="{7860E0F9-B8B2-5149-A6A1-66C8875E6C4A}">
          <p14:sldIdLst>
            <p14:sldId id="273"/>
            <p14:sldId id="274"/>
            <p14:sldId id="267"/>
            <p14:sldId id="278"/>
            <p14:sldId id="286"/>
            <p14:sldId id="287"/>
            <p14:sldId id="288"/>
            <p14:sldId id="289"/>
          </p14:sldIdLst>
        </p14:section>
        <p14:section name="Refactor/ReArch" id="{D1C2B65B-E330-B84E-AA56-D181FBAB15EE}">
          <p14:sldIdLst>
            <p14:sldId id="265"/>
            <p14:sldId id="300"/>
            <p14:sldId id="301"/>
            <p14:sldId id="302"/>
            <p14:sldId id="304"/>
            <p14:sldId id="307"/>
            <p14:sldId id="295"/>
            <p14:sldId id="296"/>
            <p14:sldId id="309"/>
          </p14:sldIdLst>
        </p14:section>
        <p14:section name="Frontend Improvement" id="{E7756C45-FF72-7A4E-8575-931E3E997A41}">
          <p14:sldIdLst>
            <p14:sldId id="257"/>
            <p14:sldId id="308"/>
            <p14:sldId id="310"/>
            <p14:sldId id="312"/>
            <p14:sldId id="311"/>
            <p14:sldId id="313"/>
          </p14:sldIdLst>
        </p14:section>
        <p14:section name="Tech Demos" id="{82125DB4-2D65-1341-8E34-AEDDF8D1EC9D}">
          <p14:sldIdLst>
            <p14:sldId id="299"/>
            <p14:sldId id="315"/>
            <p14:sldId id="316"/>
            <p14:sldId id="317"/>
          </p14:sldIdLst>
        </p14:section>
        <p14:section name="Conclusion" id="{7D48DD83-2C15-BA4A-BB41-4939F4130123}">
          <p14:sldIdLst>
            <p14:sldId id="320"/>
            <p14:sldId id="319"/>
            <p14:sldId id="324"/>
          </p14:sldIdLst>
        </p14:section>
        <p14:section name="Slide Backup" id="{3DD570D9-09BF-E644-B69B-3FB5340282DB}">
          <p14:sldIdLst>
            <p14:sldId id="321"/>
            <p14:sldId id="290"/>
            <p14:sldId id="285"/>
            <p14:sldId id="264"/>
            <p14:sldId id="291"/>
            <p14:sldId id="292"/>
            <p14:sldId id="284"/>
            <p14:sldId id="293"/>
            <p14:sldId id="314"/>
            <p14:sldId id="281"/>
            <p14:sldId id="28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614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104"/>
    <p:restoredTop sz="89411"/>
  </p:normalViewPr>
  <p:slideViewPr>
    <p:cSldViewPr snapToGrid="0" snapToObjects="1">
      <p:cViewPr varScale="1">
        <p:scale>
          <a:sx n="124" d="100"/>
          <a:sy n="124" d="100"/>
        </p:scale>
        <p:origin x="27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Old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Files</c:v>
                </c:pt>
                <c:pt idx="1">
                  <c:v>SLOC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7</c:v>
                </c:pt>
                <c:pt idx="1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00C-8C43-8E52-F4B3021F72A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New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Files</c:v>
                </c:pt>
                <c:pt idx="1">
                  <c:v>SLOC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3</c:v>
                </c:pt>
                <c:pt idx="1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00C-8C43-8E52-F4B3021F72A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19015440"/>
        <c:axId val="571766848"/>
      </c:barChart>
      <c:catAx>
        <c:axId val="5190154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71766848"/>
        <c:crosses val="autoZero"/>
        <c:auto val="1"/>
        <c:lblAlgn val="ctr"/>
        <c:lblOffset val="100"/>
        <c:noMultiLvlLbl val="0"/>
      </c:catAx>
      <c:valAx>
        <c:axId val="5717668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1901544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179290-730D-784C-A548-0391BD07DECE}" type="datetimeFigureOut">
              <a:rPr lang="en-US" smtClean="0"/>
              <a:t>8/3/19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FD82D4-8E98-8A4A-B620-59AC07B16B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7196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FD82D4-8E98-8A4A-B620-59AC07B16B90}" type="slidenum">
              <a:rPr lang="en-US" smtClean="0"/>
              <a:t>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1053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Start with store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59914-271D-6548-BEDA-0A1930460E8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743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we track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FD82D4-8E98-8A4A-B620-59AC07B16B9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6297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FD82D4-8E98-8A4A-B620-59AC07B16B9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6321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GIL limits performance for CPU bound operations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FD82D4-8E98-8A4A-B620-59AC07B16B9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1991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CFG change, redux, hooks, BSP, feature lifetimes, etc.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FD82D4-8E98-8A4A-B620-59AC07B16B9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330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 this data comes with a cost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FD82D4-8E98-8A4A-B620-59AC07B16B9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5141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FD82D4-8E98-8A4A-B620-59AC07B16B9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8688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Voltage over .5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FD82D4-8E98-8A4A-B620-59AC07B16B9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54446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en-US" dirty="0"/>
              <a:t>http://</a:t>
            </a:r>
            <a:r>
              <a:rPr lang="en-US" dirty="0" err="1"/>
              <a:t>catb.org</a:t>
            </a:r>
            <a:r>
              <a:rPr lang="en-US" dirty="0"/>
              <a:t>/jargon/html/H/heavy-</a:t>
            </a:r>
            <a:r>
              <a:rPr lang="en-US" dirty="0" err="1"/>
              <a:t>wizardry.html</a:t>
            </a:r>
            <a:endParaRPr lang="en-US" dirty="0"/>
          </a:p>
          <a:p>
            <a:r>
              <a:rPr lang="en-US" dirty="0"/>
              <a:t>http://</a:t>
            </a:r>
            <a:r>
              <a:rPr lang="en-US" dirty="0" err="1"/>
              <a:t>catb.org</a:t>
            </a:r>
            <a:r>
              <a:rPr lang="en-US" dirty="0"/>
              <a:t>/jargon/html/D/deep-</a:t>
            </a:r>
            <a:r>
              <a:rPr lang="en-US" dirty="0" err="1"/>
              <a:t>magic.html</a:t>
            </a:r>
            <a:endParaRPr lang="en-US" dirty="0"/>
          </a:p>
          <a:p>
            <a:r>
              <a:rPr lang="en-US" dirty="0"/>
              <a:t>http://</a:t>
            </a:r>
            <a:r>
              <a:rPr lang="en-US" dirty="0" err="1"/>
              <a:t>catb.org</a:t>
            </a:r>
            <a:r>
              <a:rPr lang="en-US" dirty="0"/>
              <a:t>/jargon/html/V/voodoo-</a:t>
            </a:r>
            <a:r>
              <a:rPr lang="en-US" dirty="0" err="1"/>
              <a:t>programming.html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FD82D4-8E98-8A4A-B620-59AC07B16B90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0574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what 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FD82D4-8E98-8A4A-B620-59AC07B16B90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543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FD82D4-8E98-8A4A-B620-59AC07B16B9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41908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Pre-refactor conditions</a:t>
            </a:r>
          </a:p>
          <a:p>
            <a:endParaRPr lang="en-US" dirty="0"/>
          </a:p>
          <a:p>
            <a:r>
              <a:rPr lang="en-US" dirty="0"/>
              <a:t>Up until this summer we only had these capabilities</a:t>
            </a:r>
          </a:p>
          <a:p>
            <a:endParaRPr lang="en-US" dirty="0"/>
          </a:p>
          <a:p>
            <a:r>
              <a:rPr lang="en-US" dirty="0"/>
              <a:t>More about what the effects of these could 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FD82D4-8E98-8A4A-B620-59AC07B16B90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89358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Bar Charts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FD82D4-8E98-8A4A-B620-59AC07B16B90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4507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Coolest logo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59914-271D-6548-BEDA-0A1930460E8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3636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FD82D4-8E98-8A4A-B620-59AC07B16B9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0629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Eng</a:t>
            </a:r>
            <a:r>
              <a:rPr lang="en-US" dirty="0"/>
              <a:t> Challenges Diagrams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FD82D4-8E98-8A4A-B620-59AC07B16B9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0859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FD82D4-8E98-8A4A-B620-59AC07B16B9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5847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FD82D4-8E98-8A4A-B620-59AC07B16B9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5448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FD82D4-8E98-8A4A-B620-59AC07B16B9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4520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Start with store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59914-271D-6548-BEDA-0A1930460E8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2196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7612D4-2BB2-4142-8F76-2824482CF4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3B5F89-C628-B940-90BB-9267C4D4DE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A3FCA7-A4F2-DA46-B8B9-8A1E814A14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B02CB-69B5-E346-AA40-61E903C021EE}" type="datetime3">
              <a:rPr lang="en-US" smtClean="0"/>
              <a:t>3 August 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A9D7CD-988B-4149-AB57-9FD650ACA5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CODEX Summer 2019 - Kage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07CDF9-87BB-4244-9EA7-699A84809A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5A05B1-DDC6-5E4D-A208-8BA1B83052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3879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3682F9-DDE3-E641-A10D-8183940A64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B5F1A12-110D-0A4D-8C44-DB00705300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174AD6-E221-754A-A6E2-0EF0168A23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E0400-1F52-0144-A662-A3842879F03E}" type="datetime3">
              <a:rPr lang="en-US" smtClean="0"/>
              <a:t>3 August 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17D1A0-C5B4-D340-8149-9AF904A2C9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CODEX Summer 2019 - Kage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D46410-6BE3-664A-B8E7-5F110DF636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5A05B1-DDC6-5E4D-A208-8BA1B83052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9844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9C32035-6C8C-FF4D-8579-222A71782A0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A2F6D48-50D7-2D49-BC1C-DF90072E44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36786C-DF27-EC42-85EB-7B8CE98465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C07967-F5E8-2C47-BC24-8268A1012541}" type="datetime3">
              <a:rPr lang="en-US" smtClean="0"/>
              <a:t>3 August 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A74CA9-AFCF-874F-9743-AC6847E10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CODEX Summer 2019 - Kage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42140A-84E4-7246-9889-493D698B3C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5A05B1-DDC6-5E4D-A208-8BA1B83052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0552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PL_RedBlack_rgb_stacked_5in_160601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00" y="2189480"/>
            <a:ext cx="4267200" cy="248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1984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24E547-B51B-6646-8635-D5DD0A2813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CB505-3751-D646-81C6-2E49ED6B31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6FFCF4-C958-9B4A-A359-7B1371A0F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3FE08-5705-5948-A8EE-AED8A8E2D7E9}" type="datetime3">
              <a:rPr lang="en-US" smtClean="0"/>
              <a:t>3 August 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D00B7D-65D4-BE45-BC73-5EF7C988C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CODEX Summer 2019 - Kage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6D98CF-5D5C-134F-A38F-284AFF2100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5A05B1-DDC6-5E4D-A208-8BA1B83052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1146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4C9101-B113-D447-9084-86E0BACA8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4F23A5-4A7B-2F4A-BEAE-52548C44E7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26025F-4519-4041-BA4D-455F11B690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998D3A-2CD9-7C47-9FD1-25FDD8F08498}" type="datetime3">
              <a:rPr lang="en-US" smtClean="0"/>
              <a:t>3 August 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6A2324-975F-7E45-A9AB-5ACBFFE7C9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CODEX Summer 2019 - Kage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E2F596-B991-5C44-A0B0-F422334EAD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5A05B1-DDC6-5E4D-A208-8BA1B83052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3823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C643DF-B6D5-B54F-8BBE-12484CAE7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6313BD-214A-D44C-93FA-78E664B597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700082-27E2-B444-8FF8-3865B2E6A2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1DBE3A-D087-EB46-AAB4-BCA8BDF871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28354-7A07-5F4E-9F4A-51F3F8C9A562}" type="datetime3">
              <a:rPr lang="en-US" smtClean="0"/>
              <a:t>3 August 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A28926-9240-E74C-B35B-1D4703127C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CODEX Summer 2019 - Kage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E455C1-F260-7947-983E-3789E06FE4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5A05B1-DDC6-5E4D-A208-8BA1B83052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239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C1B3CF-4F92-AD47-8A50-D616B316D8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0B5004-32BC-6945-B09C-FD97E663BF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CCBA18-4050-5A4A-A395-057A8E030B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D50707C-CB0A-014F-AF37-707E2D15FDB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FE813DE-17EF-1A4F-828D-41F061427B6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C2B874A-9C07-0F4C-AA51-212C8876A9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BBEB5-8747-5C4C-8D30-5CA663D98EC3}" type="datetime3">
              <a:rPr lang="en-US" smtClean="0"/>
              <a:t>3 August 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B775A25-E14A-2B46-B4CA-2253443B5C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CODEX Summer 2019 - Kage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4E3468-C9E5-B743-B2F5-C23AE74D52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5A05B1-DDC6-5E4D-A208-8BA1B83052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4049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8C7CB1-B6D3-7E45-A0B9-A4F08D69F5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72DA773-E121-3544-B722-100039A2D0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649BD-450D-4C43-8A23-22D985196FE7}" type="datetime3">
              <a:rPr lang="en-US" smtClean="0"/>
              <a:t>3 August 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C5382A-25E4-D743-9344-1C005A93CD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CODEX Summer 2019 - Kage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6D793D-1B13-6E44-B175-0741C5046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5A05B1-DDC6-5E4D-A208-8BA1B83052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65764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80F7441-09DF-6947-A8AD-FD67A83E3C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6A50A3-8CFC-7043-8744-672AE5B99F0E}" type="datetime3">
              <a:rPr lang="en-US" smtClean="0"/>
              <a:t>3 August 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127628E-96AB-5A4D-871C-FD64C09651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CODEX Summer 2019 - Kage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6F28CD-8A4E-D14B-A0B6-E5D678349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5A05B1-DDC6-5E4D-A208-8BA1B83052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3568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59445-C8F1-7545-AEA5-3608E9E79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15CD74-3271-624F-B4E7-FF3AAF0D61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393A3E-015D-0046-9B76-C963A9764C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2CEC48-1329-9B41-B921-5E8EECD6D2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F458A-B386-194E-B0B5-E92668FCE139}" type="datetime3">
              <a:rPr lang="en-US" smtClean="0"/>
              <a:t>3 August 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DB76E9-28F3-9B4F-83FD-443ED6C286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CODEX Summer 2019 - Kage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B3EA11-9339-2547-ADC3-4CAC3F4D8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5A05B1-DDC6-5E4D-A208-8BA1B83052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1724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4242B-90A8-9749-BB71-6C649C554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6EB059E-637D-4E4C-9506-8558AF6CD66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E4D002-3A5C-FA41-AF56-DF4702E8C1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4DE4E7-3C1B-2D43-A073-CA2FF487E0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6A23D-2BCF-7246-8C82-552171D8D1C0}" type="datetime3">
              <a:rPr lang="en-US" smtClean="0"/>
              <a:t>3 August 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4DE62B-F020-DE43-AAF6-941F64A29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CODEX Summer 2019 - Kage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4D629B-0319-8741-89EB-1551294D5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5A05B1-DDC6-5E4D-A208-8BA1B83052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8561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4DB222-D489-E145-A601-BA31F50B81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67A9E6-6961-E548-97CA-1120218DD1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4E7A61-62BC-A643-9FAE-F9EBA60C55FA}" type="datetime3">
              <a:rPr lang="en-US" smtClean="0"/>
              <a:t>3 August 2019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49D1CD-BFA2-4D4B-9CED-7273990F0E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5A05B1-DDC6-5E4D-A208-8BA1B8305287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Placeholder 6">
            <a:extLst>
              <a:ext uri="{FF2B5EF4-FFF2-40B4-BE49-F238E27FC236}">
                <a16:creationId xmlns:a16="http://schemas.microsoft.com/office/drawing/2014/main" id="{56D6B7E5-EDDE-734F-BBA9-1F01050D80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C809E62-6563-AA45-AC0C-E7AD0ABCE1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CODEX Summer 2019 - Kage</a:t>
            </a:r>
          </a:p>
        </p:txBody>
      </p:sp>
    </p:spTree>
    <p:extLst>
      <p:ext uri="{BB962C8B-B14F-4D97-AF65-F5344CB8AC3E}">
        <p14:creationId xmlns:p14="http://schemas.microsoft.com/office/powerpoint/2010/main" val="39399556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gi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atb.org/jargon/html/D/deep-magic.html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www.catb.org/jargon/html/V/voodoo-programming.html" TargetMode="Externa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DF67DC-8F2F-2E42-91A3-B8144B32E07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CODEX Summer '19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E503D5-59F2-0F4A-8C49-170AF51B987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Patrick </a:t>
            </a:r>
            <a:r>
              <a:rPr lang="en-US" dirty="0" err="1"/>
              <a:t>Kage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52D7BA-1A1B-FA44-B491-2EDA421D4C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ED604E-0A4C-A244-8607-CFF7C35F1B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6A29D-4943-9C4E-B2A9-9282103B5093}" type="datetime3">
              <a:rPr lang="en-US" smtClean="0"/>
              <a:t>3 August 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602F17-C1E3-D046-AB80-7CF16C345F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CODEX Summer 2019 - Kage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54448E-6C86-1042-80E3-0EBAC333E8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5A05B1-DDC6-5E4D-A208-8BA1B8305287}" type="slidenum">
              <a:rPr lang="en-US" smtClean="0"/>
              <a:t>0</a:t>
            </a:fld>
            <a:endParaRPr lang="en-US"/>
          </a:p>
        </p:txBody>
      </p:sp>
      <p:sp>
        <p:nvSpPr>
          <p:cNvPr id="8" name="Text Box 1038">
            <a:extLst>
              <a:ext uri="{FF2B5EF4-FFF2-40B4-BE49-F238E27FC236}">
                <a16:creationId xmlns:a16="http://schemas.microsoft.com/office/drawing/2014/main" id="{D39A5FC0-09AB-E748-9EB5-BB95649492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0291" y="5827067"/>
            <a:ext cx="642516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x-none" sz="1200" dirty="0"/>
              <a:t>This research was carried out by the Jet Propulsion Laboratory, California Institute of Technology, under a contract with the National Aeronautics and Space Administration.</a:t>
            </a:r>
          </a:p>
        </p:txBody>
      </p:sp>
      <p:sp>
        <p:nvSpPr>
          <p:cNvPr id="9" name="Text Box 1038">
            <a:extLst>
              <a:ext uri="{FF2B5EF4-FFF2-40B4-BE49-F238E27FC236}">
                <a16:creationId xmlns:a16="http://schemas.microsoft.com/office/drawing/2014/main" id="{7DD1147B-6E18-1348-9899-F0C8E3101D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0291" y="157590"/>
            <a:ext cx="505103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1200" dirty="0">
                <a:latin typeface="Calibri" charset="0"/>
              </a:rPr>
              <a:t>© Copyright 2019, California Institute of Technology,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0197360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7AB78E1-1490-5945-8209-42EE3F0632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6A50A3-8CFC-7043-8744-672AE5B99F0E}" type="datetime3">
              <a:rPr lang="en-US" smtClean="0"/>
              <a:t>3 August 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8D7785E-7CBA-D247-B724-A3DA983DA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CODEX Summer 2019 - Kage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11DE69-CE53-FC41-827E-7A29F8DA4B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5A05B1-DDC6-5E4D-A208-8BA1B8305287}" type="slidenum">
              <a:rPr lang="en-US" smtClean="0"/>
              <a:t>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3860B7-55B2-C44C-8FB7-0E118128D1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1146" y="1063907"/>
            <a:ext cx="8929708" cy="4464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8813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254B15D-CCB0-D64F-9E51-F80C1612D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 the Hood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F31DF74-1ECF-794F-B285-DFD1E3D1BB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be dragons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F916CC8-EEE5-9F4E-945E-9BFADD3D63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102F0-B3E0-9E4C-975D-76BF2E203941}" type="datetime3">
              <a:rPr lang="en-US" smtClean="0"/>
              <a:t>3 August 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34066E-C96F-2A40-A565-6A09481031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CODEX Summer 2019 - Kage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8B072F-C471-6041-B42A-3B2E26DBD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5A05B1-DDC6-5E4D-A208-8BA1B830528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8651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18C3363-EE22-F940-96AD-ED8D3E99C7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Technology Stack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AA0ECEC-6B78-7645-9AB5-089C9E60C4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798102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Frontend</a:t>
            </a:r>
          </a:p>
          <a:p>
            <a:pPr lvl="1"/>
            <a:r>
              <a:rPr lang="en-US" dirty="0" err="1"/>
              <a:t>React.js</a:t>
            </a:r>
            <a:r>
              <a:rPr lang="en-US" dirty="0"/>
              <a:t>/Redux</a:t>
            </a:r>
          </a:p>
          <a:p>
            <a:pPr lvl="1"/>
            <a:r>
              <a:rPr lang="en-US" dirty="0" err="1"/>
              <a:t>Plotly</a:t>
            </a:r>
            <a:r>
              <a:rPr lang="en-US" dirty="0"/>
              <a:t> for plots</a:t>
            </a:r>
          </a:p>
          <a:p>
            <a:pPr lvl="1"/>
            <a:r>
              <a:rPr lang="en-US" dirty="0" err="1"/>
              <a:t>Websockets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Backend</a:t>
            </a:r>
          </a:p>
          <a:p>
            <a:pPr lvl="1"/>
            <a:r>
              <a:rPr lang="en-US" dirty="0"/>
              <a:t>Python/Tornado</a:t>
            </a:r>
          </a:p>
          <a:p>
            <a:pPr lvl="1"/>
            <a:r>
              <a:rPr lang="en-US" dirty="0"/>
              <a:t>Pebble (executor)</a:t>
            </a:r>
          </a:p>
          <a:p>
            <a:pPr lvl="1"/>
            <a:r>
              <a:rPr lang="en-US" dirty="0"/>
              <a:t>ZMQ (IPC)</a:t>
            </a:r>
          </a:p>
          <a:p>
            <a:pPr lvl="1"/>
            <a:r>
              <a:rPr lang="en-US" dirty="0" err="1"/>
              <a:t>Scikit</a:t>
            </a:r>
            <a:r>
              <a:rPr lang="en-US" dirty="0"/>
              <a:t> + </a:t>
            </a:r>
            <a:r>
              <a:rPr lang="en-US" dirty="0" err="1"/>
              <a:t>sklearn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886287-160B-414A-BD15-2A630116A4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E65AF6-6885-BD4F-92F8-5A1092B7BCE6}" type="datetime3">
              <a:rPr lang="en-US" smtClean="0"/>
              <a:t>3 August 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533CF7-5CC6-574E-AF94-C730B71611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CODEX Summer 2019 - </a:t>
            </a:r>
            <a:r>
              <a:rPr lang="en-US" dirty="0" err="1"/>
              <a:t>Kage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DBB83A-EDFA-AC48-B907-CE522D0B1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5A05B1-DDC6-5E4D-A208-8BA1B8305287}" type="slidenum">
              <a:rPr lang="en-US" smtClean="0"/>
              <a:t>11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46758C3-5D0E-8348-A242-5A1F117DAD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7225" y="854110"/>
            <a:ext cx="1096465" cy="109219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F65B88D-84A4-3145-9118-73181D1EB2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36997" y="872037"/>
            <a:ext cx="2916803" cy="7343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C4DA472-D48A-1446-BFD8-CEB0F47B033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57092"/>
          <a:stretch/>
        </p:blipFill>
        <p:spPr>
          <a:xfrm>
            <a:off x="6123784" y="3636080"/>
            <a:ext cx="2202013" cy="106915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008D9B0-52B9-4344-B5A3-D3439BF24B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36647" y="4900664"/>
            <a:ext cx="1949888" cy="105876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E9FD2D3-4A81-D54B-B709-733D8F769E5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51247" y="2125696"/>
            <a:ext cx="1028419" cy="102841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B933696-DAFB-0F4E-AF79-A08F6A96957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27739" y="2287616"/>
            <a:ext cx="2735317" cy="756771"/>
          </a:xfrm>
          <a:prstGeom prst="rect">
            <a:avLst/>
          </a:prstGeom>
        </p:spPr>
      </p:pic>
      <p:pic>
        <p:nvPicPr>
          <p:cNvPr id="1026" name="Picture 2" descr="http://zeromq.wdfiles.com/local--files/admin:css/logo.gif">
            <a:extLst>
              <a:ext uri="{FF2B5EF4-FFF2-40B4-BE49-F238E27FC236}">
                <a16:creationId xmlns:a16="http://schemas.microsoft.com/office/drawing/2014/main" id="{B68BEECB-F964-064C-BB04-828F8C33A2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2200" y="4020026"/>
            <a:ext cx="1779770" cy="555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upload.wikimedia.org/wikipedia/commons/3/37/Plotly-logo-01-square.png">
            <a:extLst>
              <a:ext uri="{FF2B5EF4-FFF2-40B4-BE49-F238E27FC236}">
                <a16:creationId xmlns:a16="http://schemas.microsoft.com/office/drawing/2014/main" id="{C08C0390-40D8-0A4B-B9BB-9B09D1E4A2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4850" y="3551602"/>
            <a:ext cx="1442583" cy="1393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ogo-title-dark.png">
            <a:extLst>
              <a:ext uri="{FF2B5EF4-FFF2-40B4-BE49-F238E27FC236}">
                <a16:creationId xmlns:a16="http://schemas.microsoft.com/office/drawing/2014/main" id="{BCF75B5F-BB76-8943-B303-F4290D787E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9288" y="4959858"/>
            <a:ext cx="3312682" cy="1367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64998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23607DB-9F43-884D-A32F-F36B09737EB0}"/>
              </a:ext>
            </a:extLst>
          </p:cNvPr>
          <p:cNvSpPr/>
          <p:nvPr/>
        </p:nvSpPr>
        <p:spPr>
          <a:xfrm>
            <a:off x="2545778" y="2129990"/>
            <a:ext cx="4932794" cy="5877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Redux/Hooks (Application State </a:t>
            </a:r>
            <a:r>
              <a:rPr lang="en-US" dirty="0" err="1"/>
              <a:t>Mgmt</a:t>
            </a:r>
            <a:r>
              <a:rPr lang="en-US" dirty="0"/>
              <a:t>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6345E5-765B-804F-8B81-9ABA92DFC464}"/>
              </a:ext>
            </a:extLst>
          </p:cNvPr>
          <p:cNvSpPr/>
          <p:nvPr/>
        </p:nvSpPr>
        <p:spPr>
          <a:xfrm>
            <a:off x="2535512" y="3565920"/>
            <a:ext cx="4943060" cy="5830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Tornado (Application Server)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F5D8855-DA6B-AD4C-B571-411EAE97437B}"/>
              </a:ext>
            </a:extLst>
          </p:cNvPr>
          <p:cNvSpPr/>
          <p:nvPr/>
        </p:nvSpPr>
        <p:spPr>
          <a:xfrm>
            <a:off x="2535511" y="4281538"/>
            <a:ext cx="2994991" cy="5830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Worker Pool (Pebble)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375D983-12E0-5E41-9ECD-C35F6D7EB2E4}"/>
              </a:ext>
            </a:extLst>
          </p:cNvPr>
          <p:cNvSpPr/>
          <p:nvPr/>
        </p:nvSpPr>
        <p:spPr>
          <a:xfrm>
            <a:off x="5682903" y="4281538"/>
            <a:ext cx="1795669" cy="5830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Mgr. (Hash)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0542DB6-51DC-134A-BE20-785789F412A3}"/>
              </a:ext>
            </a:extLst>
          </p:cNvPr>
          <p:cNvSpPr/>
          <p:nvPr/>
        </p:nvSpPr>
        <p:spPr>
          <a:xfrm>
            <a:off x="2515634" y="4997156"/>
            <a:ext cx="4962938" cy="5830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Dockerized</a:t>
            </a:r>
            <a:r>
              <a:rPr lang="en-US" dirty="0"/>
              <a:t> Python Environment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FB7D10D-5341-DD45-9F17-B58B59EBF5FB}"/>
              </a:ext>
            </a:extLst>
          </p:cNvPr>
          <p:cNvSpPr/>
          <p:nvPr/>
        </p:nvSpPr>
        <p:spPr>
          <a:xfrm>
            <a:off x="2515634" y="5712774"/>
            <a:ext cx="7308574" cy="583094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Physical Server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D6C5192-E107-8F4A-BF68-D4545C319573}"/>
              </a:ext>
            </a:extLst>
          </p:cNvPr>
          <p:cNvCxnSpPr>
            <a:cxnSpLocks/>
          </p:cNvCxnSpPr>
          <p:nvPr/>
        </p:nvCxnSpPr>
        <p:spPr>
          <a:xfrm>
            <a:off x="1125415" y="3178827"/>
            <a:ext cx="8698793" cy="0"/>
          </a:xfrm>
          <a:prstGeom prst="line">
            <a:avLst/>
          </a:prstGeom>
          <a:ln w="25400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8F96489-3E9E-BA4B-B2F1-D825EE22F89A}"/>
              </a:ext>
            </a:extLst>
          </p:cNvPr>
          <p:cNvCxnSpPr>
            <a:cxnSpLocks/>
          </p:cNvCxnSpPr>
          <p:nvPr/>
        </p:nvCxnSpPr>
        <p:spPr>
          <a:xfrm>
            <a:off x="7682487" y="3417367"/>
            <a:ext cx="0" cy="2295407"/>
          </a:xfrm>
          <a:prstGeom prst="line">
            <a:avLst/>
          </a:prstGeom>
          <a:ln w="25400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BECE2AFE-D61C-9944-8DAB-A41BD291A30A}"/>
              </a:ext>
            </a:extLst>
          </p:cNvPr>
          <p:cNvSpPr/>
          <p:nvPr/>
        </p:nvSpPr>
        <p:spPr>
          <a:xfrm>
            <a:off x="7886404" y="3565920"/>
            <a:ext cx="1948070" cy="5830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Static webserver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9A56960-CF8D-F443-805E-F93ABA946D3A}"/>
              </a:ext>
            </a:extLst>
          </p:cNvPr>
          <p:cNvSpPr/>
          <p:nvPr/>
        </p:nvSpPr>
        <p:spPr>
          <a:xfrm>
            <a:off x="7886404" y="4281538"/>
            <a:ext cx="1948070" cy="5830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webpack bundle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A95E134-2C84-F649-B780-7C56FF6972BB}"/>
              </a:ext>
            </a:extLst>
          </p:cNvPr>
          <p:cNvSpPr txBox="1"/>
          <p:nvPr/>
        </p:nvSpPr>
        <p:spPr>
          <a:xfrm>
            <a:off x="4340480" y="2978133"/>
            <a:ext cx="182944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Websocket</a:t>
            </a:r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6E912C8-4523-D847-86DB-1F68A25F7BB6}"/>
              </a:ext>
            </a:extLst>
          </p:cNvPr>
          <p:cNvSpPr txBox="1"/>
          <p:nvPr/>
        </p:nvSpPr>
        <p:spPr>
          <a:xfrm>
            <a:off x="8186400" y="2994161"/>
            <a:ext cx="111306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HTTP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1B760F62-55DB-C143-ACC5-00E0B4274D15}"/>
              </a:ext>
            </a:extLst>
          </p:cNvPr>
          <p:cNvCxnSpPr>
            <a:cxnSpLocks/>
          </p:cNvCxnSpPr>
          <p:nvPr/>
        </p:nvCxnSpPr>
        <p:spPr>
          <a:xfrm>
            <a:off x="9019244" y="2887713"/>
            <a:ext cx="0" cy="529654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D5773C59-520B-A14A-946E-B21FF71F3574}"/>
              </a:ext>
            </a:extLst>
          </p:cNvPr>
          <p:cNvCxnSpPr>
            <a:cxnSpLocks/>
          </p:cNvCxnSpPr>
          <p:nvPr/>
        </p:nvCxnSpPr>
        <p:spPr>
          <a:xfrm>
            <a:off x="5838509" y="2914000"/>
            <a:ext cx="0" cy="529654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3A39F9D3-5539-C541-BCFD-3100E395C607}"/>
              </a:ext>
            </a:extLst>
          </p:cNvPr>
          <p:cNvSpPr/>
          <p:nvPr/>
        </p:nvSpPr>
        <p:spPr>
          <a:xfrm>
            <a:off x="7876138" y="2124323"/>
            <a:ext cx="1948070" cy="5877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React (Host)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53D6B5F-6693-B148-B9A0-AF316C6872B1}"/>
              </a:ext>
            </a:extLst>
          </p:cNvPr>
          <p:cNvSpPr/>
          <p:nvPr/>
        </p:nvSpPr>
        <p:spPr>
          <a:xfrm>
            <a:off x="4340480" y="1406358"/>
            <a:ext cx="5483728" cy="5877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Window Manager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30513E4-E956-F746-B182-F5AB30AE53EC}"/>
              </a:ext>
            </a:extLst>
          </p:cNvPr>
          <p:cNvSpPr/>
          <p:nvPr/>
        </p:nvSpPr>
        <p:spPr>
          <a:xfrm>
            <a:off x="2545777" y="690724"/>
            <a:ext cx="1650743" cy="13034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UI Elements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E095D72B-F3ED-8843-BD35-69667207DDF2}"/>
              </a:ext>
            </a:extLst>
          </p:cNvPr>
          <p:cNvSpPr/>
          <p:nvPr/>
        </p:nvSpPr>
        <p:spPr>
          <a:xfrm>
            <a:off x="4340480" y="690724"/>
            <a:ext cx="1085119" cy="591124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Task 1</a:t>
            </a: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E6E8F0D6-B187-C74C-BD4C-B65368E24D7D}"/>
              </a:ext>
            </a:extLst>
          </p:cNvPr>
          <p:cNvSpPr/>
          <p:nvPr/>
        </p:nvSpPr>
        <p:spPr>
          <a:xfrm>
            <a:off x="5530502" y="690724"/>
            <a:ext cx="1085119" cy="591124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Task 2</a:t>
            </a: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987CF42C-F0DE-BB4C-A370-489E99456F78}"/>
              </a:ext>
            </a:extLst>
          </p:cNvPr>
          <p:cNvSpPr/>
          <p:nvPr/>
        </p:nvSpPr>
        <p:spPr>
          <a:xfrm>
            <a:off x="6720524" y="681058"/>
            <a:ext cx="1085119" cy="591124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Task 3</a:t>
            </a: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6DC70C63-E366-5D41-A51C-A00535E1DD8E}"/>
              </a:ext>
            </a:extLst>
          </p:cNvPr>
          <p:cNvSpPr/>
          <p:nvPr/>
        </p:nvSpPr>
        <p:spPr>
          <a:xfrm>
            <a:off x="7910546" y="681058"/>
            <a:ext cx="1085119" cy="591124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Task 4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8BCF8A9-B11F-014E-B26D-A4B4FBEABD47}"/>
              </a:ext>
            </a:extLst>
          </p:cNvPr>
          <p:cNvSpPr txBox="1"/>
          <p:nvPr/>
        </p:nvSpPr>
        <p:spPr>
          <a:xfrm>
            <a:off x="9139625" y="782851"/>
            <a:ext cx="1415659" cy="3703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. . .</a:t>
            </a:r>
          </a:p>
        </p:txBody>
      </p:sp>
      <p:sp>
        <p:nvSpPr>
          <p:cNvPr id="44" name="Date Placeholder 43">
            <a:extLst>
              <a:ext uri="{FF2B5EF4-FFF2-40B4-BE49-F238E27FC236}">
                <a16:creationId xmlns:a16="http://schemas.microsoft.com/office/drawing/2014/main" id="{ADACBC02-9963-0346-B6DD-9C7A66E74B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EED5F7-74DF-1C4D-9F2B-BE41CB12A45B}" type="datetime3">
              <a:rPr lang="en-US" smtClean="0"/>
              <a:t>3 August 2019</a:t>
            </a:fld>
            <a:endParaRPr lang="en-US"/>
          </a:p>
        </p:txBody>
      </p:sp>
      <p:sp>
        <p:nvSpPr>
          <p:cNvPr id="45" name="Footer Placeholder 44">
            <a:extLst>
              <a:ext uri="{FF2B5EF4-FFF2-40B4-BE49-F238E27FC236}">
                <a16:creationId xmlns:a16="http://schemas.microsoft.com/office/drawing/2014/main" id="{A962B753-99B7-FE41-A4C4-630EB89D28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CODEX Summer 2019 - Kage</a:t>
            </a:r>
          </a:p>
        </p:txBody>
      </p:sp>
      <p:sp>
        <p:nvSpPr>
          <p:cNvPr id="46" name="Slide Number Placeholder 45">
            <a:extLst>
              <a:ext uri="{FF2B5EF4-FFF2-40B4-BE49-F238E27FC236}">
                <a16:creationId xmlns:a16="http://schemas.microsoft.com/office/drawing/2014/main" id="{B52DB890-F309-7047-B3DF-1E4E88A86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5A05B1-DDC6-5E4D-A208-8BA1B8305287}" type="slidenum">
              <a:rPr lang="en-US" smtClean="0"/>
              <a:t>12</a:t>
            </a:fld>
            <a:endParaRPr 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8CCCE3B-446A-DA46-8814-43E9A5F808D7}"/>
              </a:ext>
            </a:extLst>
          </p:cNvPr>
          <p:cNvSpPr txBox="1"/>
          <p:nvPr/>
        </p:nvSpPr>
        <p:spPr>
          <a:xfrm>
            <a:off x="1167848" y="2809495"/>
            <a:ext cx="1041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Frontend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18965F3-56C7-A647-83BB-11E6593F4386}"/>
              </a:ext>
            </a:extLst>
          </p:cNvPr>
          <p:cNvSpPr txBox="1"/>
          <p:nvPr/>
        </p:nvSpPr>
        <p:spPr>
          <a:xfrm>
            <a:off x="1167848" y="3211625"/>
            <a:ext cx="1030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Backend</a:t>
            </a:r>
          </a:p>
        </p:txBody>
      </p:sp>
    </p:spTree>
    <p:extLst>
      <p:ext uri="{BB962C8B-B14F-4D97-AF65-F5344CB8AC3E}">
        <p14:creationId xmlns:p14="http://schemas.microsoft.com/office/powerpoint/2010/main" val="3463026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23607DB-9F43-884D-A32F-F36B09737EB0}"/>
              </a:ext>
            </a:extLst>
          </p:cNvPr>
          <p:cNvSpPr/>
          <p:nvPr/>
        </p:nvSpPr>
        <p:spPr>
          <a:xfrm>
            <a:off x="2545778" y="2129990"/>
            <a:ext cx="4932794" cy="5877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Redux/Hooks (Application State </a:t>
            </a:r>
            <a:r>
              <a:rPr lang="en-US" dirty="0" err="1"/>
              <a:t>Mgmt</a:t>
            </a:r>
            <a:r>
              <a:rPr lang="en-US" dirty="0"/>
              <a:t>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6345E5-765B-804F-8B81-9ABA92DFC464}"/>
              </a:ext>
            </a:extLst>
          </p:cNvPr>
          <p:cNvSpPr/>
          <p:nvPr/>
        </p:nvSpPr>
        <p:spPr>
          <a:xfrm>
            <a:off x="2535512" y="3565920"/>
            <a:ext cx="4943060" cy="5830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Tornado (Application Server)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F5D8855-DA6B-AD4C-B571-411EAE97437B}"/>
              </a:ext>
            </a:extLst>
          </p:cNvPr>
          <p:cNvSpPr/>
          <p:nvPr/>
        </p:nvSpPr>
        <p:spPr>
          <a:xfrm>
            <a:off x="2535511" y="4281538"/>
            <a:ext cx="2994991" cy="5830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Worker Pool (Pebble)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375D983-12E0-5E41-9ECD-C35F6D7EB2E4}"/>
              </a:ext>
            </a:extLst>
          </p:cNvPr>
          <p:cNvSpPr/>
          <p:nvPr/>
        </p:nvSpPr>
        <p:spPr>
          <a:xfrm>
            <a:off x="5682903" y="4281538"/>
            <a:ext cx="1795669" cy="5830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Mgr. (Hash)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0542DB6-51DC-134A-BE20-785789F412A3}"/>
              </a:ext>
            </a:extLst>
          </p:cNvPr>
          <p:cNvSpPr/>
          <p:nvPr/>
        </p:nvSpPr>
        <p:spPr>
          <a:xfrm>
            <a:off x="2515634" y="4997156"/>
            <a:ext cx="4962938" cy="5830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Dockerized</a:t>
            </a:r>
            <a:r>
              <a:rPr lang="en-US" dirty="0"/>
              <a:t> Python Environment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FB7D10D-5341-DD45-9F17-B58B59EBF5FB}"/>
              </a:ext>
            </a:extLst>
          </p:cNvPr>
          <p:cNvSpPr/>
          <p:nvPr/>
        </p:nvSpPr>
        <p:spPr>
          <a:xfrm>
            <a:off x="2515634" y="5712774"/>
            <a:ext cx="7308574" cy="58309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Physical Server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D6C5192-E107-8F4A-BF68-D4545C319573}"/>
              </a:ext>
            </a:extLst>
          </p:cNvPr>
          <p:cNvCxnSpPr>
            <a:cxnSpLocks/>
          </p:cNvCxnSpPr>
          <p:nvPr/>
        </p:nvCxnSpPr>
        <p:spPr>
          <a:xfrm>
            <a:off x="2515634" y="3178827"/>
            <a:ext cx="7308574" cy="0"/>
          </a:xfrm>
          <a:prstGeom prst="line">
            <a:avLst/>
          </a:prstGeom>
          <a:ln w="25400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8F96489-3E9E-BA4B-B2F1-D825EE22F89A}"/>
              </a:ext>
            </a:extLst>
          </p:cNvPr>
          <p:cNvCxnSpPr>
            <a:cxnSpLocks/>
          </p:cNvCxnSpPr>
          <p:nvPr/>
        </p:nvCxnSpPr>
        <p:spPr>
          <a:xfrm>
            <a:off x="7682487" y="3417367"/>
            <a:ext cx="0" cy="2295407"/>
          </a:xfrm>
          <a:prstGeom prst="line">
            <a:avLst/>
          </a:prstGeom>
          <a:ln w="25400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BECE2AFE-D61C-9944-8DAB-A41BD291A30A}"/>
              </a:ext>
            </a:extLst>
          </p:cNvPr>
          <p:cNvSpPr/>
          <p:nvPr/>
        </p:nvSpPr>
        <p:spPr>
          <a:xfrm>
            <a:off x="7886404" y="3565920"/>
            <a:ext cx="1948070" cy="5830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Static webserver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9A56960-CF8D-F443-805E-F93ABA946D3A}"/>
              </a:ext>
            </a:extLst>
          </p:cNvPr>
          <p:cNvSpPr/>
          <p:nvPr/>
        </p:nvSpPr>
        <p:spPr>
          <a:xfrm>
            <a:off x="7886404" y="4281538"/>
            <a:ext cx="1948070" cy="5830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webpack bundle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A95E134-2C84-F649-B780-7C56FF6972BB}"/>
              </a:ext>
            </a:extLst>
          </p:cNvPr>
          <p:cNvSpPr txBox="1"/>
          <p:nvPr/>
        </p:nvSpPr>
        <p:spPr>
          <a:xfrm>
            <a:off x="4340480" y="2978133"/>
            <a:ext cx="182944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Websocket</a:t>
            </a:r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6E912C8-4523-D847-86DB-1F68A25F7BB6}"/>
              </a:ext>
            </a:extLst>
          </p:cNvPr>
          <p:cNvSpPr txBox="1"/>
          <p:nvPr/>
        </p:nvSpPr>
        <p:spPr>
          <a:xfrm>
            <a:off x="8186400" y="2994161"/>
            <a:ext cx="111306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HTTP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1B760F62-55DB-C143-ACC5-00E0B4274D15}"/>
              </a:ext>
            </a:extLst>
          </p:cNvPr>
          <p:cNvCxnSpPr>
            <a:cxnSpLocks/>
          </p:cNvCxnSpPr>
          <p:nvPr/>
        </p:nvCxnSpPr>
        <p:spPr>
          <a:xfrm>
            <a:off x="9019244" y="2887713"/>
            <a:ext cx="0" cy="529654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D5773C59-520B-A14A-946E-B21FF71F3574}"/>
              </a:ext>
            </a:extLst>
          </p:cNvPr>
          <p:cNvCxnSpPr>
            <a:cxnSpLocks/>
          </p:cNvCxnSpPr>
          <p:nvPr/>
        </p:nvCxnSpPr>
        <p:spPr>
          <a:xfrm>
            <a:off x="5838509" y="2914000"/>
            <a:ext cx="0" cy="529654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3A39F9D3-5539-C541-BCFD-3100E395C607}"/>
              </a:ext>
            </a:extLst>
          </p:cNvPr>
          <p:cNvSpPr/>
          <p:nvPr/>
        </p:nvSpPr>
        <p:spPr>
          <a:xfrm>
            <a:off x="7876138" y="2124323"/>
            <a:ext cx="1948070" cy="5877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React (Host)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53D6B5F-6693-B148-B9A0-AF316C6872B1}"/>
              </a:ext>
            </a:extLst>
          </p:cNvPr>
          <p:cNvSpPr/>
          <p:nvPr/>
        </p:nvSpPr>
        <p:spPr>
          <a:xfrm>
            <a:off x="4340480" y="1406358"/>
            <a:ext cx="5483728" cy="5877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Window Manager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30513E4-E956-F746-B182-F5AB30AE53EC}"/>
              </a:ext>
            </a:extLst>
          </p:cNvPr>
          <p:cNvSpPr/>
          <p:nvPr/>
        </p:nvSpPr>
        <p:spPr>
          <a:xfrm>
            <a:off x="2545777" y="690724"/>
            <a:ext cx="1650743" cy="13034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UI Elements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E095D72B-F3ED-8843-BD35-69667207DDF2}"/>
              </a:ext>
            </a:extLst>
          </p:cNvPr>
          <p:cNvSpPr/>
          <p:nvPr/>
        </p:nvSpPr>
        <p:spPr>
          <a:xfrm>
            <a:off x="4340480" y="690724"/>
            <a:ext cx="1085119" cy="591124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Task 1</a:t>
            </a: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E6E8F0D6-B187-C74C-BD4C-B65368E24D7D}"/>
              </a:ext>
            </a:extLst>
          </p:cNvPr>
          <p:cNvSpPr/>
          <p:nvPr/>
        </p:nvSpPr>
        <p:spPr>
          <a:xfrm>
            <a:off x="5530502" y="690724"/>
            <a:ext cx="1085119" cy="591124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Task 2</a:t>
            </a: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987CF42C-F0DE-BB4C-A370-489E99456F78}"/>
              </a:ext>
            </a:extLst>
          </p:cNvPr>
          <p:cNvSpPr/>
          <p:nvPr/>
        </p:nvSpPr>
        <p:spPr>
          <a:xfrm>
            <a:off x="6720524" y="681058"/>
            <a:ext cx="1085119" cy="591124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Task 3</a:t>
            </a: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6DC70C63-E366-5D41-A51C-A00535E1DD8E}"/>
              </a:ext>
            </a:extLst>
          </p:cNvPr>
          <p:cNvSpPr/>
          <p:nvPr/>
        </p:nvSpPr>
        <p:spPr>
          <a:xfrm>
            <a:off x="7910546" y="681058"/>
            <a:ext cx="1085119" cy="591124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Task 4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8BCF8A9-B11F-014E-B26D-A4B4FBEABD47}"/>
              </a:ext>
            </a:extLst>
          </p:cNvPr>
          <p:cNvSpPr txBox="1"/>
          <p:nvPr/>
        </p:nvSpPr>
        <p:spPr>
          <a:xfrm>
            <a:off x="9139625" y="782851"/>
            <a:ext cx="1415659" cy="3703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. . .</a:t>
            </a:r>
          </a:p>
        </p:txBody>
      </p:sp>
      <p:sp>
        <p:nvSpPr>
          <p:cNvPr id="44" name="Date Placeholder 43">
            <a:extLst>
              <a:ext uri="{FF2B5EF4-FFF2-40B4-BE49-F238E27FC236}">
                <a16:creationId xmlns:a16="http://schemas.microsoft.com/office/drawing/2014/main" id="{ADACBC02-9963-0346-B6DD-9C7A66E74B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B9F81-4A37-A54C-A1EB-F663209B837F}" type="datetime3">
              <a:rPr lang="en-US" smtClean="0"/>
              <a:t>3 August 2019</a:t>
            </a:fld>
            <a:endParaRPr lang="en-US"/>
          </a:p>
        </p:txBody>
      </p:sp>
      <p:sp>
        <p:nvSpPr>
          <p:cNvPr id="45" name="Footer Placeholder 44">
            <a:extLst>
              <a:ext uri="{FF2B5EF4-FFF2-40B4-BE49-F238E27FC236}">
                <a16:creationId xmlns:a16="http://schemas.microsoft.com/office/drawing/2014/main" id="{A962B753-99B7-FE41-A4C4-630EB89D28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CODEX Summer 2019 - Kage</a:t>
            </a:r>
          </a:p>
        </p:txBody>
      </p:sp>
      <p:sp>
        <p:nvSpPr>
          <p:cNvPr id="46" name="Slide Number Placeholder 45">
            <a:extLst>
              <a:ext uri="{FF2B5EF4-FFF2-40B4-BE49-F238E27FC236}">
                <a16:creationId xmlns:a16="http://schemas.microsoft.com/office/drawing/2014/main" id="{B52DB890-F309-7047-B3DF-1E4E88A86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5A05B1-DDC6-5E4D-A208-8BA1B8305287}" type="slidenum">
              <a:rPr lang="en-US" smtClean="0"/>
              <a:t>13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1FC466F-E176-1347-A3F4-689F18C80B43}"/>
              </a:ext>
            </a:extLst>
          </p:cNvPr>
          <p:cNvSpPr/>
          <p:nvPr/>
        </p:nvSpPr>
        <p:spPr>
          <a:xfrm>
            <a:off x="2383436" y="2057949"/>
            <a:ext cx="5212484" cy="287872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F3396F-B845-734E-AC8E-234B46729771}"/>
              </a:ext>
            </a:extLst>
          </p:cNvPr>
          <p:cNvSpPr txBox="1"/>
          <p:nvPr/>
        </p:nvSpPr>
        <p:spPr>
          <a:xfrm>
            <a:off x="204346" y="2972240"/>
            <a:ext cx="207999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solidFill>
                  <a:srgbClr val="FF0000"/>
                </a:solidFill>
              </a:rPr>
              <a:t>90% of platform-</a:t>
            </a:r>
          </a:p>
          <a:p>
            <a:pPr algn="r"/>
            <a:r>
              <a:rPr lang="en-US" sz="2000" dirty="0">
                <a:solidFill>
                  <a:srgbClr val="FF0000"/>
                </a:solidFill>
              </a:rPr>
              <a:t>related challenges</a:t>
            </a:r>
          </a:p>
          <a:p>
            <a:pPr algn="r"/>
            <a:r>
              <a:rPr lang="en-US" sz="2000" dirty="0">
                <a:solidFill>
                  <a:srgbClr val="FF0000"/>
                </a:solidFill>
              </a:rPr>
              <a:t>occur here</a:t>
            </a:r>
          </a:p>
        </p:txBody>
      </p:sp>
    </p:spTree>
    <p:extLst>
      <p:ext uri="{BB962C8B-B14F-4D97-AF65-F5344CB8AC3E}">
        <p14:creationId xmlns:p14="http://schemas.microsoft.com/office/powerpoint/2010/main" val="32616025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45B76-6C72-7448-A968-BC71B77A0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React.js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920F7A-4857-2142-BE7D-76C42D2FA1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Javascript</a:t>
            </a:r>
            <a:r>
              <a:rPr lang="en-US" dirty="0"/>
              <a:t> user interface library</a:t>
            </a:r>
          </a:p>
          <a:p>
            <a:pPr lvl="1"/>
            <a:r>
              <a:rPr lang="en-US" dirty="0"/>
              <a:t>Industry standard</a:t>
            </a:r>
          </a:p>
          <a:p>
            <a:pPr lvl="1"/>
            <a:r>
              <a:rPr lang="en-US" dirty="0"/>
              <a:t>Developed at Facebook</a:t>
            </a:r>
          </a:p>
          <a:p>
            <a:pPr lvl="1"/>
            <a:r>
              <a:rPr lang="en-US" dirty="0"/>
              <a:t>Component-based, declarative</a:t>
            </a:r>
          </a:p>
          <a:p>
            <a:pPr lvl="1"/>
            <a:r>
              <a:rPr lang="en-US" dirty="0"/>
              <a:t>JSX – mixes HTML markup and JS</a:t>
            </a:r>
          </a:p>
          <a:p>
            <a:pPr marL="0" indent="0">
              <a:buNone/>
            </a:pPr>
            <a:r>
              <a:rPr lang="en-US" dirty="0"/>
              <a:t>Ideal choice for large web applications</a:t>
            </a:r>
          </a:p>
          <a:p>
            <a:pPr lvl="1"/>
            <a:r>
              <a:rPr lang="en-US" dirty="0"/>
              <a:t>Exponential complexity of “vanilla” applications</a:t>
            </a:r>
          </a:p>
          <a:p>
            <a:pPr lvl="1"/>
            <a:r>
              <a:rPr lang="en-US" dirty="0"/>
              <a:t>Provides per-component logic hosted in DOM tree</a:t>
            </a:r>
          </a:p>
          <a:p>
            <a:pPr lvl="1"/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00260B-9336-6843-859F-1B7C026C25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8/02/2018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98E554-E454-5940-9B1B-3E6FD78AE3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CODEX Final Presentation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BFC4FA-BA84-0A4E-A4D7-EBFA1F24E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8CDDB-3369-D14F-953E-18C5E6EF0C0F}" type="slidenum">
              <a:rPr lang="en-US" smtClean="0"/>
              <a:t>14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90608F8-3303-8340-90B5-987A88A62D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9904" y="1646238"/>
            <a:ext cx="4035974" cy="3006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5279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9E5F9A-EAC4-324C-A727-8605B7B8F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Frontend Data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C5292E-4FA5-FF4D-8BE7-CA17BDDA99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Flux/Redux</a:t>
            </a:r>
          </a:p>
          <a:p>
            <a:pPr lvl="1"/>
            <a:r>
              <a:rPr lang="en-US" dirty="0"/>
              <a:t>Industry-standard state mgmt. for large applications</a:t>
            </a:r>
          </a:p>
          <a:p>
            <a:pPr lvl="1"/>
            <a:r>
              <a:rPr lang="en-US" dirty="0"/>
              <a:t>Developed at Facebook</a:t>
            </a:r>
          </a:p>
          <a:p>
            <a:pPr lvl="1"/>
            <a:r>
              <a:rPr lang="en-US" dirty="0"/>
              <a:t>Centralizes state, application is a function of central state</a:t>
            </a:r>
          </a:p>
          <a:p>
            <a:pPr lvl="1"/>
            <a:r>
              <a:rPr lang="en-US" dirty="0"/>
              <a:t>State is changed exclusively by actions processed by store</a:t>
            </a:r>
          </a:p>
          <a:p>
            <a:pPr lvl="1"/>
            <a:r>
              <a:rPr lang="en-US" dirty="0"/>
              <a:t>One-way data flow</a:t>
            </a:r>
          </a:p>
          <a:p>
            <a:pPr lvl="1"/>
            <a:r>
              <a:rPr lang="en-US" dirty="0"/>
              <a:t>Single source of truth for the app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DECDDA-A4C7-B94A-8349-0810AFEC9F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8/02/2018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AA53EC-A43C-7945-BCF7-05E55B88CB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CODEX Final Presentation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8B076D-401D-394C-B83D-C331C6DCF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8CDDB-3369-D14F-953E-18C5E6EF0C0F}" type="slidenum">
              <a:rPr lang="en-US" smtClean="0"/>
              <a:t>15</a:t>
            </a:fld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FE36FEA-D205-A040-9C27-D381A088D4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71943" y="1870075"/>
            <a:ext cx="2181857" cy="218185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F5A9B06-F319-9A4E-BC19-225EA488DA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17508" y="3810235"/>
            <a:ext cx="1690725" cy="1690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9273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EDD9E7-4FB0-FF45-927C-7CCA3C657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Flux/Redux Overview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C3723D-A114-F84C-A7E0-9EDC9714CE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8/02/2018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1BFC4F-81D8-354C-8D45-402C4006E0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CODEX Final Presentation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6B7D40-3596-0240-A684-1E780C34D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8CDDB-3369-D14F-953E-18C5E6EF0C0F}" type="slidenum">
              <a:rPr lang="en-US" smtClean="0"/>
              <a:t>16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7B4DD3-3D2A-B645-A16A-452ED0BB4747}"/>
              </a:ext>
            </a:extLst>
          </p:cNvPr>
          <p:cNvSpPr txBox="1"/>
          <p:nvPr/>
        </p:nvSpPr>
        <p:spPr>
          <a:xfrm>
            <a:off x="0" y="3100189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Application(State) = View</a:t>
            </a:r>
          </a:p>
        </p:txBody>
      </p:sp>
    </p:spTree>
    <p:extLst>
      <p:ext uri="{BB962C8B-B14F-4D97-AF65-F5344CB8AC3E}">
        <p14:creationId xmlns:p14="http://schemas.microsoft.com/office/powerpoint/2010/main" val="14191750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EDD9E7-4FB0-FF45-927C-7CCA3C657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Flux/Redux Overview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C3723D-A114-F84C-A7E0-9EDC9714CE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8/02/2018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1BFC4F-81D8-354C-8D45-402C4006E0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CODEX Final Presentation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6B7D40-3596-0240-A684-1E780C34D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8CDDB-3369-D14F-953E-18C5E6EF0C0F}" type="slidenum">
              <a:rPr lang="en-US" smtClean="0"/>
              <a:t>17</a:t>
            </a:fld>
            <a:endParaRPr lang="en-US"/>
          </a:p>
        </p:txBody>
      </p:sp>
      <p:pic>
        <p:nvPicPr>
          <p:cNvPr id="7" name="Content Placeholder 9">
            <a:extLst>
              <a:ext uri="{FF2B5EF4-FFF2-40B4-BE49-F238E27FC236}">
                <a16:creationId xmlns:a16="http://schemas.microsoft.com/office/drawing/2014/main" id="{8826B500-3DB8-0446-87C2-A4DD09F519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2415263"/>
            <a:ext cx="10515600" cy="3172061"/>
          </a:xfrm>
        </p:spPr>
      </p:pic>
    </p:spTree>
    <p:extLst>
      <p:ext uri="{BB962C8B-B14F-4D97-AF65-F5344CB8AC3E}">
        <p14:creationId xmlns:p14="http://schemas.microsoft.com/office/powerpoint/2010/main" val="4530805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3C273-57AE-9744-B036-88B91275C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Backend Refactor and Re-Architecture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62A6F3-C7C9-5849-BBAD-E3050ADD0C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Effective, scalable data management with tons of new features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EDE917-B5E5-624F-AAE8-9206E5E9A5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A579A-A8BF-0845-AE66-D5C3F544AB16}" type="datetime3">
              <a:rPr lang="en-US" smtClean="0"/>
              <a:t>3 August 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99F6F9-D914-6E48-BD16-25F7E656E6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CODEX Summer 2019 - Kage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623289-4A09-8B44-8519-7883DFEABD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5A05B1-DDC6-5E4D-A208-8BA1B830528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814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F20FEDA-E315-7A46-8939-EBCFF91950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CODEX Overview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45063C-D233-4742-9C71-800B5ED09D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Better data insights.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B6F5F55-C6C4-A540-9E02-6639C3C01B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D4A2A6-E896-2843-B135-30B0B52B64A0}" type="datetime3">
              <a:rPr lang="en-US" smtClean="0"/>
              <a:t>3 August 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8C12E5-18AA-EB4D-87FB-FC854F4732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CODEX Summer 2019 - Kage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384FCBF-CD06-094B-AD67-1AA8684A4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5A05B1-DDC6-5E4D-A208-8BA1B830528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1175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485EFA-87BC-3B4A-8531-019FA3185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BD0624-4F70-8F40-801D-0DBFDE657C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Multi-tenant backends</a:t>
            </a:r>
          </a:p>
          <a:p>
            <a:pPr lvl="1"/>
            <a:r>
              <a:rPr lang="en-US" dirty="0"/>
              <a:t>Core requirement</a:t>
            </a:r>
          </a:p>
          <a:p>
            <a:pPr lvl="1"/>
            <a:r>
              <a:rPr lang="en-US" dirty="0"/>
              <a:t>Allows for single deployed instance of server</a:t>
            </a:r>
          </a:p>
          <a:p>
            <a:pPr lvl="1"/>
            <a:r>
              <a:rPr lang="en-US" dirty="0"/>
              <a:t>Easier sharing of compute resources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dirty="0"/>
              <a:t>Significant performance improvements</a:t>
            </a:r>
          </a:p>
          <a:p>
            <a:pPr lvl="1"/>
            <a:r>
              <a:rPr lang="en-US" dirty="0"/>
              <a:t>More efficiently utilize available CPU cores</a:t>
            </a:r>
          </a:p>
          <a:p>
            <a:pPr lvl="1"/>
            <a:r>
              <a:rPr lang="en-US" dirty="0"/>
              <a:t>Processor intensive operations are </a:t>
            </a:r>
            <a:r>
              <a:rPr lang="en-US" b="1" dirty="0"/>
              <a:t>significantly</a:t>
            </a:r>
            <a:r>
              <a:rPr lang="en-US" dirty="0"/>
              <a:t> faster</a:t>
            </a:r>
          </a:p>
          <a:p>
            <a:pPr lvl="1"/>
            <a:r>
              <a:rPr lang="en-US" dirty="0"/>
              <a:t>Faster time-to-interactive with streaming requests</a:t>
            </a:r>
          </a:p>
          <a:p>
            <a:pPr lvl="2"/>
            <a:r>
              <a:rPr lang="en-US" dirty="0"/>
              <a:t>Send data as it becomes available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5A526F-351B-C846-9DFF-4CBDF0413D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3FE08-5705-5948-A8EE-AED8A8E2D7E9}" type="datetime3">
              <a:rPr lang="en-US" smtClean="0"/>
              <a:t>3 August 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CF0A22-1FCB-204E-A472-D2E0367F77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CODEX Summer 2019 - Kage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E685FA-7853-5A49-BCAD-F901ED268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5A05B1-DDC6-5E4D-A208-8BA1B8305287}" type="slidenum">
              <a:rPr lang="en-US" smtClean="0"/>
              <a:t>19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CB7BC6F-6703-3646-97F4-B1E6177D5E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5282" y="1255085"/>
            <a:ext cx="6243577" cy="4151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0336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485EFA-87BC-3B4A-8531-019FA3185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Features (cont’d)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BD0624-4F70-8F40-801D-0DBFDE657C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Support for changing datasets</a:t>
            </a:r>
          </a:p>
          <a:p>
            <a:pPr lvl="1"/>
            <a:r>
              <a:rPr lang="en-US" dirty="0"/>
              <a:t>Ensure your data doesn’t get corrupted</a:t>
            </a:r>
          </a:p>
          <a:p>
            <a:pPr lvl="1"/>
            <a:r>
              <a:rPr lang="en-US" dirty="0"/>
              <a:t>Allow for creating new features on your dataset</a:t>
            </a:r>
          </a:p>
          <a:p>
            <a:pPr lvl="1"/>
            <a:r>
              <a:rPr lang="en-US" dirty="0"/>
              <a:t>Simplified session management</a:t>
            </a:r>
          </a:p>
          <a:p>
            <a:pPr lvl="1"/>
            <a:r>
              <a:rPr lang="en-US" dirty="0"/>
              <a:t>Reliable, consistent data operations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5A526F-351B-C846-9DFF-4CBDF0413D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3FE08-5705-5948-A8EE-AED8A8E2D7E9}" type="datetime3">
              <a:rPr lang="en-US" smtClean="0"/>
              <a:t>3 August 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CF0A22-1FCB-204E-A472-D2E0367F77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CODEX Summer 2019 - Kage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E685FA-7853-5A49-BCAD-F901ED268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5A05B1-DDC6-5E4D-A208-8BA1B8305287}" type="slidenum">
              <a:rPr lang="en-US" smtClean="0"/>
              <a:t>20</a:t>
            </a:fld>
            <a:endParaRPr lang="en-US"/>
          </a:p>
        </p:txBody>
      </p:sp>
      <p:pic>
        <p:nvPicPr>
          <p:cNvPr id="3074" name="Picture 2" descr="Image result for database">
            <a:extLst>
              <a:ext uri="{FF2B5EF4-FFF2-40B4-BE49-F238E27FC236}">
                <a16:creationId xmlns:a16="http://schemas.microsoft.com/office/drawing/2014/main" id="{376DFA2D-544A-0648-88B2-2E083F2A4E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0600" y="1870075"/>
            <a:ext cx="2836762" cy="3006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27020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8CD452-B81C-B840-83D7-C952377AE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Multi-tenant Backends / Data Consistency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6B8488-E09F-314F-AB11-54335AC7CF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20148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Multiple users on one server</a:t>
            </a:r>
          </a:p>
          <a:p>
            <a:pPr lvl="1"/>
            <a:r>
              <a:rPr lang="en-US" dirty="0"/>
              <a:t>No longer one server for one user</a:t>
            </a:r>
          </a:p>
          <a:p>
            <a:pPr lvl="1"/>
            <a:r>
              <a:rPr lang="en-US" dirty="0"/>
              <a:t>Each session is assigned a key</a:t>
            </a:r>
          </a:p>
          <a:p>
            <a:pPr lvl="1"/>
            <a:r>
              <a:rPr lang="en-US" dirty="0"/>
              <a:t>Allows CODEX to be deployed onto larger datacenters</a:t>
            </a:r>
          </a:p>
          <a:p>
            <a:pPr lvl="1"/>
            <a:r>
              <a:rPr lang="en-US" dirty="0"/>
              <a:t>Pooling of compute resources allows for faster science</a:t>
            </a:r>
          </a:p>
          <a:p>
            <a:pPr marL="0" indent="0">
              <a:buNone/>
            </a:pPr>
            <a:r>
              <a:rPr lang="en-US" dirty="0"/>
              <a:t>Data Consistency</a:t>
            </a:r>
          </a:p>
          <a:p>
            <a:pPr lvl="1"/>
            <a:r>
              <a:rPr lang="en-US" dirty="0"/>
              <a:t>Single source of truth for data</a:t>
            </a:r>
          </a:p>
          <a:p>
            <a:pPr lvl="1"/>
            <a:r>
              <a:rPr lang="en-US" dirty="0"/>
              <a:t>Allows for more efficient RAM usage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99D133-DCC2-0145-BCFC-42E5A352F7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3FE08-5705-5948-A8EE-AED8A8E2D7E9}" type="datetime3">
              <a:rPr lang="en-US" smtClean="0"/>
              <a:t>3 August 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64D35B-BC62-D147-91F3-662A95E973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CODEX Summer 2019 - </a:t>
            </a:r>
            <a:r>
              <a:rPr lang="en-US" dirty="0" err="1"/>
              <a:t>Kage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9DD2E0-B246-E247-B873-FBEEF1010E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5A05B1-DDC6-5E4D-A208-8BA1B8305287}" type="slidenum">
              <a:rPr lang="en-US" smtClean="0"/>
              <a:t>21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F50CE89-C1F4-AE4C-B713-C23D883F4CE8}"/>
              </a:ext>
            </a:extLst>
          </p:cNvPr>
          <p:cNvSpPr/>
          <p:nvPr/>
        </p:nvSpPr>
        <p:spPr>
          <a:xfrm>
            <a:off x="6018522" y="3285467"/>
            <a:ext cx="1795669" cy="5830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Mgr. (Hash)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D8AE046-AC26-B446-97B1-68E3EDC28B00}"/>
              </a:ext>
            </a:extLst>
          </p:cNvPr>
          <p:cNvSpPr/>
          <p:nvPr/>
        </p:nvSpPr>
        <p:spPr>
          <a:xfrm>
            <a:off x="8427428" y="2132287"/>
            <a:ext cx="1795669" cy="5830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Session 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380AF7F-D16B-FA48-B530-4593DCDD2F75}"/>
              </a:ext>
            </a:extLst>
          </p:cNvPr>
          <p:cNvSpPr/>
          <p:nvPr/>
        </p:nvSpPr>
        <p:spPr>
          <a:xfrm>
            <a:off x="8427428" y="2928078"/>
            <a:ext cx="1795669" cy="5830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Session 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3C6AC28-2F2C-384A-9EFA-EB9493C23027}"/>
              </a:ext>
            </a:extLst>
          </p:cNvPr>
          <p:cNvSpPr/>
          <p:nvPr/>
        </p:nvSpPr>
        <p:spPr>
          <a:xfrm>
            <a:off x="8427427" y="3728346"/>
            <a:ext cx="1795669" cy="5830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Session 3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87C3E26-060D-AD4C-A860-F517F09ADCDD}"/>
              </a:ext>
            </a:extLst>
          </p:cNvPr>
          <p:cNvSpPr/>
          <p:nvPr/>
        </p:nvSpPr>
        <p:spPr>
          <a:xfrm>
            <a:off x="8427426" y="4535866"/>
            <a:ext cx="1795669" cy="5830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Session 4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7146F45-75B7-B748-91F4-8C898B610B06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 flipV="1">
            <a:off x="7814191" y="2423834"/>
            <a:ext cx="613237" cy="115318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0068298-114D-AF41-B0FE-79DC4853126F}"/>
              </a:ext>
            </a:extLst>
          </p:cNvPr>
          <p:cNvCxnSpPr>
            <a:cxnSpLocks/>
            <a:stCxn id="7" idx="3"/>
            <a:endCxn id="9" idx="1"/>
          </p:cNvCxnSpPr>
          <p:nvPr/>
        </p:nvCxnSpPr>
        <p:spPr>
          <a:xfrm flipV="1">
            <a:off x="7814191" y="3219625"/>
            <a:ext cx="613237" cy="35738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1871F56-2036-D84A-9EBF-00EBBF84EF3E}"/>
              </a:ext>
            </a:extLst>
          </p:cNvPr>
          <p:cNvCxnSpPr>
            <a:cxnSpLocks/>
            <a:stCxn id="7" idx="3"/>
            <a:endCxn id="10" idx="1"/>
          </p:cNvCxnSpPr>
          <p:nvPr/>
        </p:nvCxnSpPr>
        <p:spPr>
          <a:xfrm>
            <a:off x="7814191" y="3577014"/>
            <a:ext cx="613236" cy="44287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CB7AADE-3B61-7B49-B4FD-15CBD91B9081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>
            <a:off x="7814191" y="3577014"/>
            <a:ext cx="613235" cy="125039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Magnetic Disk 23">
            <a:extLst>
              <a:ext uri="{FF2B5EF4-FFF2-40B4-BE49-F238E27FC236}">
                <a16:creationId xmlns:a16="http://schemas.microsoft.com/office/drawing/2014/main" id="{CA442075-7A7C-A349-9951-F327CA6E9385}"/>
              </a:ext>
            </a:extLst>
          </p:cNvPr>
          <p:cNvSpPr/>
          <p:nvPr/>
        </p:nvSpPr>
        <p:spPr>
          <a:xfrm>
            <a:off x="10817941" y="2376166"/>
            <a:ext cx="1241323" cy="2497169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</a:t>
            </a:r>
          </a:p>
          <a:p>
            <a:pPr algn="ctr"/>
            <a:r>
              <a:rPr lang="en-US" dirty="0"/>
              <a:t>Store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9F4EF1D-EAB2-074C-9D3E-11F49ADD6BCD}"/>
              </a:ext>
            </a:extLst>
          </p:cNvPr>
          <p:cNvCxnSpPr>
            <a:cxnSpLocks/>
            <a:stCxn id="11" idx="3"/>
          </p:cNvCxnSpPr>
          <p:nvPr/>
        </p:nvCxnSpPr>
        <p:spPr>
          <a:xfrm flipV="1">
            <a:off x="10223095" y="3624751"/>
            <a:ext cx="594846" cy="1202662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956F27B-5E51-F546-9FC3-21346356FFAB}"/>
              </a:ext>
            </a:extLst>
          </p:cNvPr>
          <p:cNvCxnSpPr>
            <a:cxnSpLocks/>
            <a:stCxn id="10" idx="3"/>
          </p:cNvCxnSpPr>
          <p:nvPr/>
        </p:nvCxnSpPr>
        <p:spPr>
          <a:xfrm flipV="1">
            <a:off x="10223096" y="3624751"/>
            <a:ext cx="594845" cy="395142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18A148C-97E3-5748-B356-5FDD2D017CED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10223097" y="3219625"/>
            <a:ext cx="594844" cy="405126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C853878-56B6-3D44-BCE5-BE48BE15FD8E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10223097" y="2423834"/>
            <a:ext cx="594844" cy="1200917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58854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615913-E9AC-4D4F-B801-84ED9731C9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Backend Performance Improvements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63F8C9-28FD-4645-88D2-0D8178B1DF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No longer subject to Python interpreter limitations</a:t>
            </a:r>
          </a:p>
          <a:p>
            <a:pPr lvl="1"/>
            <a:r>
              <a:rPr lang="en-US" dirty="0"/>
              <a:t>Can take full advantage of all cores</a:t>
            </a:r>
          </a:p>
          <a:p>
            <a:pPr lvl="2"/>
            <a:r>
              <a:rPr lang="en-US" dirty="0"/>
              <a:t>Significant on datacenters</a:t>
            </a:r>
          </a:p>
          <a:p>
            <a:pPr lvl="1"/>
            <a:r>
              <a:rPr lang="en-US" dirty="0"/>
              <a:t>CPU-intensive operations are no longer throttled</a:t>
            </a:r>
          </a:p>
          <a:p>
            <a:pPr lvl="1"/>
            <a:r>
              <a:rPr lang="en-US" dirty="0"/>
              <a:t>No longer limited to N features</a:t>
            </a:r>
          </a:p>
          <a:p>
            <a:pPr lvl="1"/>
            <a:r>
              <a:rPr lang="en-US" dirty="0"/>
              <a:t>Linear performance improvement with number of cores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dirty="0"/>
              <a:t>Tasks can now be cancelled</a:t>
            </a:r>
          </a:p>
          <a:p>
            <a:pPr lvl="1"/>
            <a:r>
              <a:rPr lang="en-US" dirty="0"/>
              <a:t>Computation stopped when result is no longer needed</a:t>
            </a:r>
          </a:p>
          <a:p>
            <a:pPr lvl="1"/>
            <a:r>
              <a:rPr lang="en-US" dirty="0"/>
              <a:t>Quickly browse algorithms/features/actions without choking your computer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9797F-2707-B548-8532-3D989F8657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3FE08-5705-5948-A8EE-AED8A8E2D7E9}" type="datetime3">
              <a:rPr lang="en-US" smtClean="0"/>
              <a:t>3 August 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696E40-426F-7F48-89EA-4F18107B28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CODEX Summer 2019 - Kage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D35AC4-578C-2C4E-8D51-E40565236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5A05B1-DDC6-5E4D-A208-8BA1B8305287}" type="slidenum">
              <a:rPr lang="en-US" smtClean="0"/>
              <a:t>22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23A372-878A-A245-9A91-12A14DC201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84067" y="1646238"/>
            <a:ext cx="1569733" cy="1563626"/>
          </a:xfrm>
          <a:prstGeom prst="rect">
            <a:avLst/>
          </a:prstGeom>
        </p:spPr>
      </p:pic>
      <p:pic>
        <p:nvPicPr>
          <p:cNvPr id="1026" name="Picture 2" descr="Image result for cpu">
            <a:extLst>
              <a:ext uri="{FF2B5EF4-FFF2-40B4-BE49-F238E27FC236}">
                <a16:creationId xmlns:a16="http://schemas.microsoft.com/office/drawing/2014/main" id="{1765160C-6285-CA49-9384-B90FDB9D8D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6269" y="3344801"/>
            <a:ext cx="2025327" cy="2025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43349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91D3AF-711D-C54F-ACE3-F9D9386D6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Improvements (cont’d)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09BA56-78D3-F543-9428-CE6AAC6A42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Partial operation returns</a:t>
            </a:r>
          </a:p>
          <a:p>
            <a:pPr lvl="1"/>
            <a:r>
              <a:rPr lang="en-US" dirty="0"/>
              <a:t>Send data back before the operation is complete</a:t>
            </a:r>
          </a:p>
          <a:p>
            <a:pPr lvl="1"/>
            <a:r>
              <a:rPr lang="en-US" dirty="0"/>
              <a:t>For example, computing feature statistics</a:t>
            </a:r>
          </a:p>
          <a:p>
            <a:pPr lvl="1"/>
            <a:r>
              <a:rPr lang="en-US" dirty="0"/>
              <a:t>Reduces overhead of splitting requests up</a:t>
            </a:r>
          </a:p>
          <a:p>
            <a:pPr lvl="1"/>
            <a:r>
              <a:rPr lang="en-US" dirty="0"/>
              <a:t>Can stream operations as well</a:t>
            </a:r>
          </a:p>
          <a:p>
            <a:pPr lvl="2"/>
            <a:r>
              <a:rPr lang="en-US" dirty="0"/>
              <a:t>(e.g. regression/optimization/curve fitting, etc.)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8DB38D-5E63-DC49-95CB-F206AF04D4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3FE08-5705-5948-A8EE-AED8A8E2D7E9}" type="datetime3">
              <a:rPr lang="en-US" smtClean="0"/>
              <a:t>3 August 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B6B6F5-0900-7141-ADE8-43DC436E7B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CODEX Summer 2019 - Kage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B74A76-5D43-CE46-9663-341A6FFE7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5A05B1-DDC6-5E4D-A208-8BA1B8305287}" type="slidenum">
              <a:rPr lang="en-US" smtClean="0"/>
              <a:t>23</a:t>
            </a:fld>
            <a:endParaRPr lang="en-US"/>
          </a:p>
        </p:txBody>
      </p:sp>
      <p:pic>
        <p:nvPicPr>
          <p:cNvPr id="2050" name="Picture 2" descr="Image result for streaming data">
            <a:extLst>
              <a:ext uri="{FF2B5EF4-FFF2-40B4-BE49-F238E27FC236}">
                <a16:creationId xmlns:a16="http://schemas.microsoft.com/office/drawing/2014/main" id="{ACA1A3F6-C21D-DE4A-85A9-4156A0FFC7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3056" y="2074521"/>
            <a:ext cx="8890000" cy="300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39930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1BFA4A-AB58-A540-A2C9-5590D606F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Request Performance Comparison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6A62D8E-2798-9D46-B280-9167B5A195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649BD-450D-4C43-8A23-22D985196FE7}" type="datetime3">
              <a:rPr lang="en-US" smtClean="0"/>
              <a:t>3 August 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005A27-F08F-AF41-9F17-438443C63B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CODEX Summer 2019 - Kage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EE1C4F-F477-3648-827A-BFE1EC5F17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5A05B1-DDC6-5E4D-A208-8BA1B8305287}" type="slidenum">
              <a:rPr lang="en-US" smtClean="0"/>
              <a:t>24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EDB7AC-73FF-A14C-88BB-10B22B1822B7}"/>
              </a:ext>
            </a:extLst>
          </p:cNvPr>
          <p:cNvSpPr txBox="1"/>
          <p:nvPr/>
        </p:nvSpPr>
        <p:spPr>
          <a:xfrm>
            <a:off x="2379162" y="3540376"/>
            <a:ext cx="20996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STEP DIAGRAM OF </a:t>
            </a:r>
          </a:p>
          <a:p>
            <a:r>
              <a:rPr lang="en-US" dirty="0">
                <a:solidFill>
                  <a:srgbClr val="FF0000"/>
                </a:solidFill>
              </a:rPr>
              <a:t>OLD REQUEST FLOW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A42D36-1532-4541-BD65-8BD237BF5E9B}"/>
              </a:ext>
            </a:extLst>
          </p:cNvPr>
          <p:cNvSpPr txBox="1"/>
          <p:nvPr/>
        </p:nvSpPr>
        <p:spPr>
          <a:xfrm>
            <a:off x="8153400" y="3540376"/>
            <a:ext cx="21734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STEP DIAGRAM OF </a:t>
            </a:r>
          </a:p>
          <a:p>
            <a:r>
              <a:rPr lang="en-US" dirty="0">
                <a:solidFill>
                  <a:srgbClr val="FF0000"/>
                </a:solidFill>
              </a:rPr>
              <a:t>NEW REQUEST FLOW</a:t>
            </a:r>
          </a:p>
        </p:txBody>
      </p:sp>
    </p:spTree>
    <p:extLst>
      <p:ext uri="{BB962C8B-B14F-4D97-AF65-F5344CB8AC3E}">
        <p14:creationId xmlns:p14="http://schemas.microsoft.com/office/powerpoint/2010/main" val="19238775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7C39985-3145-5E4A-B7BF-1E7C2ABC3A1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691601-CE56-6945-8663-1F2A1EE5A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Lowered Time-To-Interactive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6E9753E-FAD1-5A4B-A731-8DA351DAFE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649BD-450D-4C43-8A23-22D985196FE7}" type="datetime3">
              <a:rPr lang="en-US" smtClean="0"/>
              <a:t>3 August 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56E655-7C64-0143-91DC-080C5A3A6D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CODEX Summer 2019 - Kage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1D6E32-A3D6-A84F-A032-7A8E52802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5A05B1-DDC6-5E4D-A208-8BA1B8305287}" type="slidenum">
              <a:rPr lang="en-US" smtClean="0"/>
              <a:t>25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D5ADB1C-FBAB-0A40-B971-D7A97312AF8E}"/>
              </a:ext>
            </a:extLst>
          </p:cNvPr>
          <p:cNvSpPr/>
          <p:nvPr/>
        </p:nvSpPr>
        <p:spPr>
          <a:xfrm>
            <a:off x="-196770" y="5833641"/>
            <a:ext cx="12604831" cy="10243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DEX Speed Demo">
            <a:hlinkClick r:id="" action="ppaction://media"/>
            <a:extLst>
              <a:ext uri="{FF2B5EF4-FFF2-40B4-BE49-F238E27FC236}">
                <a16:creationId xmlns:a16="http://schemas.microsoft.com/office/drawing/2014/main" id="{6A1C5CD7-A707-5449-948A-CF743520725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3098" y="-351179"/>
            <a:ext cx="9965803" cy="7568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49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03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C0D4EC6-918E-F04D-83C8-591A0316C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Details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2F43925-D8A8-2D42-9583-35C5104102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Mixed </a:t>
            </a:r>
            <a:r>
              <a:rPr lang="en-US" dirty="0" err="1"/>
              <a:t>ThreadPool</a:t>
            </a:r>
            <a:r>
              <a:rPr lang="en-US" dirty="0"/>
              <a:t>/</a:t>
            </a:r>
            <a:r>
              <a:rPr lang="en-US" dirty="0" err="1"/>
              <a:t>ProcessPool</a:t>
            </a:r>
            <a:r>
              <a:rPr lang="en-US" dirty="0"/>
              <a:t>/</a:t>
            </a:r>
            <a:r>
              <a:rPr lang="en-US" dirty="0" err="1"/>
              <a:t>Async</a:t>
            </a:r>
            <a:r>
              <a:rPr lang="en-US" dirty="0"/>
              <a:t> approach</a:t>
            </a:r>
          </a:p>
          <a:p>
            <a:pPr lvl="1"/>
            <a:r>
              <a:rPr lang="en-US" dirty="0" err="1"/>
              <a:t>ThreadPool</a:t>
            </a:r>
            <a:r>
              <a:rPr lang="en-US" dirty="0"/>
              <a:t> manages waiting on execution </a:t>
            </a:r>
            <a:r>
              <a:rPr lang="en-US" dirty="0" err="1"/>
              <a:t>ProcessPool</a:t>
            </a:r>
            <a:endParaRPr lang="en-US" dirty="0"/>
          </a:p>
          <a:p>
            <a:pPr lvl="1"/>
            <a:r>
              <a:rPr lang="en-US" dirty="0"/>
              <a:t>I/O-bound ops are managed by an </a:t>
            </a:r>
            <a:r>
              <a:rPr lang="en-US" dirty="0" err="1"/>
              <a:t>async</a:t>
            </a:r>
            <a:r>
              <a:rPr lang="en-US" dirty="0"/>
              <a:t> single-t</a:t>
            </a:r>
          </a:p>
          <a:p>
            <a:pPr lvl="1"/>
            <a:r>
              <a:rPr lang="en-US" dirty="0"/>
              <a:t>Optimal strategy for CPU bound operations</a:t>
            </a:r>
          </a:p>
          <a:p>
            <a:pPr lvl="1"/>
            <a:r>
              <a:rPr lang="en-US" dirty="0"/>
              <a:t>Serializing return values into queue, exhausting generators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dirty="0"/>
              <a:t>CODEX Data Hash Process</a:t>
            </a:r>
          </a:p>
          <a:p>
            <a:pPr lvl="1"/>
            <a:r>
              <a:rPr lang="en-US" dirty="0"/>
              <a:t>Data reading and writing isolated to a process</a:t>
            </a:r>
          </a:p>
          <a:p>
            <a:pPr lvl="1"/>
            <a:r>
              <a:rPr lang="en-US" dirty="0"/>
              <a:t>Sessions are cached according to key</a:t>
            </a:r>
          </a:p>
          <a:p>
            <a:pPr lvl="1"/>
            <a:r>
              <a:rPr lang="en-US" dirty="0"/>
              <a:t>Pickle over </a:t>
            </a:r>
            <a:r>
              <a:rPr lang="en-US" dirty="0" err="1"/>
              <a:t>ZeroMQ</a:t>
            </a:r>
            <a:endParaRPr lang="en-US" dirty="0"/>
          </a:p>
          <a:p>
            <a:pPr lvl="2"/>
            <a:r>
              <a:rPr lang="en-US" dirty="0"/>
              <a:t>Queued Read/Writes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75E154F-E7F0-BA4E-B299-ACC0E06817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649BD-450D-4C43-8A23-22D985196FE7}" type="datetime3">
              <a:rPr lang="en-US" smtClean="0"/>
              <a:t>3 August 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A2B40-79F0-8A4D-9E99-739F0D0D32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CODEX Summer 2019 - Kage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4074D4-41C2-D647-B784-95A1C3A13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5A05B1-DDC6-5E4D-A208-8BA1B830528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533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AB3E211-FE6E-8348-A53C-313867FB3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Window/Data System Refactor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40A5ED8-D4D5-F443-B890-042BAEBAC5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 performance and developer performance upgrades 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ACDAEFA-E896-FD43-9934-D9A389BBE9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13A7F-7B9E-0D49-B0FD-C837FAB54E2C}" type="datetime3">
              <a:rPr lang="en-US" smtClean="0"/>
              <a:t>3 August 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EE992D-66D0-6148-BE1A-8B508BD41E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CODEX Summer 2019 - Kage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E27B8E-C666-8B40-86F2-1D77424B6D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5A05B1-DDC6-5E4D-A208-8BA1B830528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4684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33FDD2-8343-4F43-AE21-401930581A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3FE08-5705-5948-A8EE-AED8A8E2D7E9}" type="datetime3">
              <a:rPr lang="en-US" smtClean="0"/>
              <a:t>3 August 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E233BE-BFD0-9949-AC5B-A4851A13D5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CODEX Summer 2019 - Kage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3F5635-AE88-9946-8B74-FC50E27A66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5A05B1-DDC6-5E4D-A208-8BA1B8305287}" type="slidenum">
              <a:rPr lang="en-US" smtClean="0"/>
              <a:t>28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306F105-4DA6-044E-BAAD-7AFCD1C0F0C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6142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D013EA9-5D82-EC43-9D45-607CD38E2E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7610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06ABD9A-ED03-2541-B19E-D6663C2501F6}"/>
              </a:ext>
            </a:extLst>
          </p:cNvPr>
          <p:cNvSpPr txBox="1">
            <a:spLocks/>
          </p:cNvSpPr>
          <p:nvPr/>
        </p:nvSpPr>
        <p:spPr>
          <a:xfrm>
            <a:off x="1965348" y="5433848"/>
            <a:ext cx="10152992" cy="142415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7200" b="1" dirty="0" err="1">
                <a:solidFill>
                  <a:schemeClr val="bg1"/>
                </a:solidFill>
                <a:effectLst>
                  <a:glow rad="50800">
                    <a:schemeClr val="tx1"/>
                  </a:glow>
                </a:effectLst>
              </a:rPr>
              <a:t>COmplex</a:t>
            </a:r>
            <a:r>
              <a:rPr lang="en-US" sz="7200" b="1" dirty="0">
                <a:solidFill>
                  <a:schemeClr val="bg1"/>
                </a:solidFill>
                <a:effectLst>
                  <a:glow rad="50800">
                    <a:schemeClr val="tx1"/>
                  </a:glow>
                </a:effectLst>
              </a:rPr>
              <a:t> Data </a:t>
            </a:r>
            <a:r>
              <a:rPr lang="en-US" sz="7200" b="1" dirty="0" err="1">
                <a:solidFill>
                  <a:schemeClr val="bg1"/>
                </a:solidFill>
                <a:effectLst>
                  <a:glow rad="50800">
                    <a:schemeClr val="tx1"/>
                  </a:glow>
                </a:effectLst>
              </a:rPr>
              <a:t>EXplorer</a:t>
            </a:r>
            <a:endParaRPr lang="en-US" sz="7200" b="1" dirty="0">
              <a:solidFill>
                <a:schemeClr val="bg1"/>
              </a:solidFill>
              <a:effectLst>
                <a:glow rad="50800">
                  <a:schemeClr val="tx1"/>
                </a:glow>
              </a:effectLst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837FC23-E4FB-084F-A95D-25B1321D0C0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1057" y="-178186"/>
            <a:ext cx="4769885" cy="4589639"/>
          </a:xfrm>
          <a:prstGeom prst="rect">
            <a:avLst/>
          </a:prstGeom>
        </p:spPr>
      </p:pic>
      <p:sp>
        <p:nvSpPr>
          <p:cNvPr id="8" name="Text Box 4">
            <a:extLst>
              <a:ext uri="{FF2B5EF4-FFF2-40B4-BE49-F238E27FC236}">
                <a16:creationId xmlns:a16="http://schemas.microsoft.com/office/drawing/2014/main" id="{EE6F3969-C65E-3E4D-A61C-56906F000B2F}"/>
              </a:ext>
            </a:extLst>
          </p:cNvPr>
          <p:cNvSpPr txBox="1"/>
          <p:nvPr/>
        </p:nvSpPr>
        <p:spPr>
          <a:xfrm>
            <a:off x="5150152" y="1187922"/>
            <a:ext cx="1891693" cy="2613131"/>
          </a:xfrm>
          <a:prstGeom prst="rect">
            <a:avLst/>
          </a:prstGeom>
          <a:noFill/>
          <a:ln>
            <a:noFill/>
          </a:ln>
          <a:effectLst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4400" b="1" dirty="0">
                <a:ln>
                  <a:noFill/>
                </a:ln>
                <a:solidFill>
                  <a:srgbClr val="2B7F9A"/>
                </a:solidFill>
                <a:effectLst>
                  <a:glow rad="76200">
                    <a:srgbClr val="86ECF5"/>
                  </a:glow>
                </a:effectLst>
              </a:rPr>
              <a:t>Know</a:t>
            </a:r>
          </a:p>
          <a:p>
            <a:pPr algn="ctr"/>
            <a:r>
              <a:rPr lang="en-US" sz="4400" b="1" dirty="0">
                <a:ln>
                  <a:noFill/>
                </a:ln>
                <a:solidFill>
                  <a:srgbClr val="2B7F9A"/>
                </a:solidFill>
                <a:effectLst>
                  <a:glow rad="76200">
                    <a:srgbClr val="86ECF5"/>
                  </a:glow>
                </a:effectLst>
              </a:rPr>
              <a:t>Thy</a:t>
            </a:r>
          </a:p>
          <a:p>
            <a:pPr algn="ctr"/>
            <a:r>
              <a:rPr lang="en-US" sz="4400" b="1" dirty="0">
                <a:ln>
                  <a:noFill/>
                </a:ln>
                <a:solidFill>
                  <a:srgbClr val="2B7F9A"/>
                </a:solidFill>
                <a:effectLst>
                  <a:glow rad="76200">
                    <a:srgbClr val="86ECF5"/>
                  </a:glow>
                </a:effectLst>
              </a:rPr>
              <a:t>Data</a:t>
            </a:r>
            <a:endParaRPr lang="en-US" sz="4400" dirty="0">
              <a:solidFill>
                <a:srgbClr val="2B7F9A"/>
              </a:solidFill>
              <a:effectLst>
                <a:glow rad="76200">
                  <a:srgbClr val="86ECF5"/>
                </a:glow>
              </a:effectLst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96204E-7663-744C-B969-DBF81361D321}"/>
              </a:ext>
            </a:extLst>
          </p:cNvPr>
          <p:cNvSpPr txBox="1"/>
          <p:nvPr/>
        </p:nvSpPr>
        <p:spPr>
          <a:xfrm>
            <a:off x="1671144" y="4052295"/>
            <a:ext cx="9144000" cy="2135969"/>
          </a:xfrm>
          <a:prstGeom prst="rect">
            <a:avLst/>
          </a:prstGeom>
          <a:noFill/>
          <a:scene3d>
            <a:camera prst="orthographicFront">
              <a:rot lat="19200000" lon="0" rev="0"/>
            </a:camera>
            <a:lightRig rig="threePt" dir="t"/>
          </a:scene3d>
        </p:spPr>
        <p:txBody>
          <a:bodyPr wrap="square" rtlCol="0">
            <a:spAutoFit/>
            <a:scene3d>
              <a:camera prst="perspectiveRelaxed">
                <a:rot lat="19800000" lon="0" rev="0"/>
              </a:camera>
              <a:lightRig rig="threePt" dir="t"/>
            </a:scene3d>
            <a:sp3d extrusionH="57150">
              <a:bevelT w="38100" h="38100"/>
            </a:sp3d>
          </a:bodyPr>
          <a:lstStyle/>
          <a:p>
            <a:pPr marL="0" marR="0" lvl="0" indent="0" algn="ctr" defTabSz="9144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600" b="1" i="0" u="none" strike="noStrike" kern="0" cap="none" spc="0" normalizeH="0" baseline="0" noProof="0" dirty="0">
                <a:ln>
                  <a:noFill/>
                </a:ln>
                <a:solidFill>
                  <a:srgbClr val="EF9C07">
                    <a:lumMod val="60000"/>
                    <a:lumOff val="40000"/>
                  </a:srgbClr>
                </a:solidFill>
                <a:uLnTx/>
                <a:uFillTx/>
                <a:latin typeface="Aharoni" pitchFamily="2" charset="-79"/>
                <a:cs typeface="Aharoni" pitchFamily="2" charset="-79"/>
              </a:rPr>
              <a:t>CODEX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E79BB0-ADE4-0D41-BFCB-29AEE89229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FAB6-AC9A-F143-98BB-1F5D4814E663}" type="datetime3">
              <a:rPr lang="en-US" smtClean="0"/>
              <a:t>3 August 2019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690877C7-2689-EE44-955A-DBEFC495A5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CODEX Summer 2019 - Kage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0D0ECE1D-04D5-B745-BD9C-3949EFB325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5A05B1-DDC6-5E4D-A208-8BA1B830528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49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33722F-7694-DE41-B3FC-9EB864B2E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Developer Overhead Reduction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869A25-7BB3-2340-ADDD-E38CC8B94F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Reduced the overhead for creating new features</a:t>
            </a:r>
          </a:p>
          <a:p>
            <a:pPr lvl="1"/>
            <a:r>
              <a:rPr lang="en-US" dirty="0"/>
              <a:t>Registration takes less than half the file changes</a:t>
            </a:r>
          </a:p>
          <a:p>
            <a:pPr lvl="1"/>
            <a:r>
              <a:rPr lang="en-US" dirty="0"/>
              <a:t>Centralized configuration on the components</a:t>
            </a:r>
          </a:p>
          <a:p>
            <a:pPr lvl="1"/>
            <a:r>
              <a:rPr lang="en-US" dirty="0"/>
              <a:t>Debugging is significantly faster</a:t>
            </a:r>
          </a:p>
          <a:p>
            <a:pPr lvl="2"/>
            <a:r>
              <a:rPr lang="en-US" dirty="0"/>
              <a:t>All WM state is now managed by Redux</a:t>
            </a:r>
          </a:p>
          <a:p>
            <a:pPr lvl="1"/>
            <a:r>
              <a:rPr lang="en-US" dirty="0"/>
              <a:t>Performance – now 60fps</a:t>
            </a:r>
          </a:p>
          <a:p>
            <a:pPr marL="0" indent="0">
              <a:buNone/>
            </a:pPr>
            <a:r>
              <a:rPr lang="en-US" dirty="0"/>
              <a:t>More powerful APIs</a:t>
            </a:r>
          </a:p>
          <a:p>
            <a:pPr lvl="1"/>
            <a:r>
              <a:rPr lang="en-US" dirty="0"/>
              <a:t>Garbage collected features</a:t>
            </a:r>
          </a:p>
          <a:p>
            <a:pPr lvl="1"/>
            <a:r>
              <a:rPr lang="en-US" dirty="0"/>
              <a:t>Embrace React Hooks</a:t>
            </a:r>
          </a:p>
          <a:p>
            <a:pPr lvl="1"/>
            <a:r>
              <a:rPr lang="en-US" dirty="0"/>
              <a:t>Window reflection</a:t>
            </a:r>
          </a:p>
          <a:p>
            <a:pPr lvl="1"/>
            <a:r>
              <a:rPr lang="en-US" dirty="0"/>
              <a:t>Sessions restore window states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DE877F-7C5B-C244-A413-166D4914CD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3FE08-5705-5948-A8EE-AED8A8E2D7E9}" type="datetime3">
              <a:rPr lang="en-US" smtClean="0"/>
              <a:t>3 August 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3F18F5-9EC7-E440-8F94-0B94DB4C21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CODEX Summer 2019 - Kage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776933-9919-0845-B010-27466D4B9D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5A05B1-DDC6-5E4D-A208-8BA1B8305287}" type="slidenum">
              <a:rPr lang="en-US" smtClean="0"/>
              <a:t>29</a:t>
            </a:fld>
            <a:endParaRPr lang="en-US"/>
          </a:p>
        </p:txBody>
      </p:sp>
      <p:pic>
        <p:nvPicPr>
          <p:cNvPr id="4098" name="Picture 2" descr="Image result for developer">
            <a:extLst>
              <a:ext uri="{FF2B5EF4-FFF2-40B4-BE49-F238E27FC236}">
                <a16:creationId xmlns:a16="http://schemas.microsoft.com/office/drawing/2014/main" id="{A7D45666-4E80-3E4D-A5E1-995CDBE35E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8391" y="1825625"/>
            <a:ext cx="4067617" cy="4067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92395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339740-4AE7-D643-A650-E4B15195E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Window Creation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FED9A155-B8B2-CE4F-BB93-D1976F8F893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67410608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8C5F01-EDD0-B34E-9614-831D13424A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3FE08-5705-5948-A8EE-AED8A8E2D7E9}" type="datetime3">
              <a:rPr lang="en-US" smtClean="0"/>
              <a:t>3 August 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15B6A0-0A14-FC4E-AD15-93AEB0F7A3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CODEX Summer 2019 - Kage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ED5331-332E-1640-A5D7-D6AECE63F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5A05B1-DDC6-5E4D-A208-8BA1B8305287}" type="slidenum">
              <a:rPr lang="en-US" smtClean="0"/>
              <a:t>30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45BE49-E4FB-184F-8A48-8F5D62EA5F7E}"/>
              </a:ext>
            </a:extLst>
          </p:cNvPr>
          <p:cNvSpPr txBox="1"/>
          <p:nvPr/>
        </p:nvSpPr>
        <p:spPr>
          <a:xfrm>
            <a:off x="7546693" y="2026185"/>
            <a:ext cx="858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+ more</a:t>
            </a:r>
          </a:p>
        </p:txBody>
      </p:sp>
    </p:spTree>
    <p:extLst>
      <p:ext uri="{BB962C8B-B14F-4D97-AF65-F5344CB8AC3E}">
        <p14:creationId xmlns:p14="http://schemas.microsoft.com/office/powerpoint/2010/main" val="42884951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FD977-BCE6-C04B-B80B-8A6BC1762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Garbage Collection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7150BD-3958-844C-9A1A-CF16F5C7F3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Declarative API for managing features</a:t>
            </a:r>
          </a:p>
          <a:p>
            <a:pPr lvl="1"/>
            <a:r>
              <a:rPr lang="en-US" dirty="0"/>
              <a:t>Components declare their dependencies</a:t>
            </a:r>
          </a:p>
          <a:p>
            <a:pPr lvl="1"/>
            <a:r>
              <a:rPr lang="en-US" dirty="0"/>
              <a:t>Set of tooling to request data and implement reference counting</a:t>
            </a:r>
          </a:p>
          <a:p>
            <a:pPr lvl="1"/>
            <a:r>
              <a:rPr lang="en-US" dirty="0"/>
              <a:t>Satisfies frontend RAM constraints</a:t>
            </a:r>
          </a:p>
          <a:p>
            <a:pPr lvl="2"/>
            <a:r>
              <a:rPr lang="en-US" dirty="0"/>
              <a:t>Lightweight implementation due to CPU constraints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F79EA2-672A-F240-85CA-36CE000ABA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3FE08-5705-5948-A8EE-AED8A8E2D7E9}" type="datetime3">
              <a:rPr lang="en-US" smtClean="0"/>
              <a:t>3 August 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8D31F0-167D-AA44-80A5-143FD87018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CODEX Summer 2019 - Kage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211AE1-A6D7-5147-ABF6-A2173240E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5A05B1-DDC6-5E4D-A208-8BA1B8305287}" type="slidenum">
              <a:rPr lang="en-US" smtClean="0"/>
              <a:t>31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7403E7D-FBE2-9144-B4F6-8EDCFC5E8FF7}"/>
              </a:ext>
            </a:extLst>
          </p:cNvPr>
          <p:cNvSpPr/>
          <p:nvPr/>
        </p:nvSpPr>
        <p:spPr>
          <a:xfrm>
            <a:off x="1447798" y="4089526"/>
            <a:ext cx="1423737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Component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014D1F9-1D40-AF4A-97CB-8ED13C51C516}"/>
              </a:ext>
            </a:extLst>
          </p:cNvPr>
          <p:cNvSpPr/>
          <p:nvPr/>
        </p:nvSpPr>
        <p:spPr>
          <a:xfrm>
            <a:off x="9348534" y="4089526"/>
            <a:ext cx="1423737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Component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FC42AC3-4C89-B94D-9F2C-7048D4268E2C}"/>
              </a:ext>
            </a:extLst>
          </p:cNvPr>
          <p:cNvSpPr/>
          <p:nvPr/>
        </p:nvSpPr>
        <p:spPr>
          <a:xfrm>
            <a:off x="3561345" y="5183313"/>
            <a:ext cx="1423737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Resolution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F21E30B-0CD2-5B4E-8E9B-88CE80A1044D}"/>
              </a:ext>
            </a:extLst>
          </p:cNvPr>
          <p:cNvSpPr/>
          <p:nvPr/>
        </p:nvSpPr>
        <p:spPr>
          <a:xfrm>
            <a:off x="5418219" y="5183313"/>
            <a:ext cx="1423737" cy="914400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solidFill>
              <a:schemeClr val="accent1">
                <a:shade val="50000"/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Fetch</a:t>
            </a:r>
          </a:p>
          <a:p>
            <a:pPr algn="ctr"/>
            <a:r>
              <a:rPr lang="en-US" dirty="0"/>
              <a:t>(if </a:t>
            </a:r>
            <a:r>
              <a:rPr lang="en-US" dirty="0" err="1"/>
              <a:t>req’d</a:t>
            </a:r>
            <a:r>
              <a:rPr lang="en-US" dirty="0"/>
              <a:t>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BBF7125-8DB6-1342-8593-61C76E7BE618}"/>
              </a:ext>
            </a:extLst>
          </p:cNvPr>
          <p:cNvSpPr/>
          <p:nvPr/>
        </p:nvSpPr>
        <p:spPr>
          <a:xfrm>
            <a:off x="7275093" y="5183313"/>
            <a:ext cx="1423737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Add Ref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B7A1AEF-4F13-2340-8857-647C3F971758}"/>
              </a:ext>
            </a:extLst>
          </p:cNvPr>
          <p:cNvCxnSpPr>
            <a:stCxn id="7" idx="3"/>
            <a:endCxn id="8" idx="1"/>
          </p:cNvCxnSpPr>
          <p:nvPr/>
        </p:nvCxnSpPr>
        <p:spPr>
          <a:xfrm>
            <a:off x="2871535" y="4546726"/>
            <a:ext cx="6476999" cy="0"/>
          </a:xfrm>
          <a:prstGeom prst="straightConnector1">
            <a:avLst/>
          </a:prstGeom>
          <a:ln w="25400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8E14CE0-146F-2548-966A-D901F3DF3EDA}"/>
              </a:ext>
            </a:extLst>
          </p:cNvPr>
          <p:cNvSpPr txBox="1"/>
          <p:nvPr/>
        </p:nvSpPr>
        <p:spPr>
          <a:xfrm>
            <a:off x="305780" y="4362060"/>
            <a:ext cx="860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Render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8EE0667-02DE-C84F-852A-EC04EFD18A27}"/>
              </a:ext>
            </a:extLst>
          </p:cNvPr>
          <p:cNvSpPr txBox="1"/>
          <p:nvPr/>
        </p:nvSpPr>
        <p:spPr>
          <a:xfrm>
            <a:off x="349831" y="5455847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GC API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0E0F08-56F6-3E40-8103-945A95BDC7B4}"/>
              </a:ext>
            </a:extLst>
          </p:cNvPr>
          <p:cNvSpPr txBox="1"/>
          <p:nvPr/>
        </p:nvSpPr>
        <p:spPr>
          <a:xfrm>
            <a:off x="5779607" y="4089526"/>
            <a:ext cx="532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Idle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6031D0C-6696-6D42-9CAA-A56CDD7CB823}"/>
              </a:ext>
            </a:extLst>
          </p:cNvPr>
          <p:cNvCxnSpPr>
            <a:cxnSpLocks/>
            <a:stCxn id="7" idx="3"/>
            <a:endCxn id="10" idx="1"/>
          </p:cNvCxnSpPr>
          <p:nvPr/>
        </p:nvCxnSpPr>
        <p:spPr>
          <a:xfrm>
            <a:off x="2871535" y="4546726"/>
            <a:ext cx="689810" cy="1093787"/>
          </a:xfrm>
          <a:prstGeom prst="straightConnector1">
            <a:avLst/>
          </a:prstGeom>
          <a:ln w="25400"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AE60F56-43BB-B34A-9F3C-F7A8A6D0A497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>
            <a:off x="4985082" y="5640513"/>
            <a:ext cx="433137" cy="0"/>
          </a:xfrm>
          <a:prstGeom prst="straightConnector1">
            <a:avLst/>
          </a:prstGeom>
          <a:ln w="25400"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BF7E40D-9A7E-0A40-86E8-68AB0F7F073A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>
            <a:off x="6841956" y="5640513"/>
            <a:ext cx="433137" cy="0"/>
          </a:xfrm>
          <a:prstGeom prst="straightConnector1">
            <a:avLst/>
          </a:prstGeom>
          <a:ln w="25400"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8CFDCAC-E3AA-C84B-AC13-12E6F56002D8}"/>
              </a:ext>
            </a:extLst>
          </p:cNvPr>
          <p:cNvCxnSpPr>
            <a:cxnSpLocks/>
            <a:stCxn id="12" idx="3"/>
            <a:endCxn id="8" idx="1"/>
          </p:cNvCxnSpPr>
          <p:nvPr/>
        </p:nvCxnSpPr>
        <p:spPr>
          <a:xfrm flipV="1">
            <a:off x="8698830" y="4546726"/>
            <a:ext cx="649704" cy="1093787"/>
          </a:xfrm>
          <a:prstGeom prst="straightConnector1">
            <a:avLst/>
          </a:prstGeom>
          <a:ln w="25400"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92428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171BC-60DD-6A4C-BA2B-D2D0CD5C67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APIs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05CE7B-1B4A-DB47-A1CA-323440FDE1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Embrace React Hooks</a:t>
            </a:r>
          </a:p>
          <a:p>
            <a:pPr lvl="1"/>
            <a:r>
              <a:rPr lang="en-US" dirty="0"/>
              <a:t>Previously difficult to write re-usable logic that relied on lifecycle logic</a:t>
            </a:r>
          </a:p>
          <a:p>
            <a:pPr lvl="1"/>
            <a:r>
              <a:rPr lang="en-US" dirty="0"/>
              <a:t>Composition is a breeze</a:t>
            </a:r>
          </a:p>
          <a:p>
            <a:pPr lvl="1"/>
            <a:r>
              <a:rPr lang="en-US" dirty="0"/>
              <a:t>Provides APIs for:</a:t>
            </a:r>
          </a:p>
          <a:p>
            <a:pPr lvl="2"/>
            <a:r>
              <a:rPr lang="en-US" dirty="0"/>
              <a:t>Garbage collection</a:t>
            </a:r>
          </a:p>
          <a:p>
            <a:pPr lvl="2"/>
            <a:r>
              <a:rPr lang="en-US" dirty="0"/>
              <a:t>Session management</a:t>
            </a:r>
          </a:p>
          <a:p>
            <a:pPr lvl="2"/>
            <a:r>
              <a:rPr lang="en-US" dirty="0"/>
              <a:t>Streaming data</a:t>
            </a:r>
          </a:p>
          <a:p>
            <a:pPr lvl="2"/>
            <a:r>
              <a:rPr lang="en-US" dirty="0"/>
              <a:t>Uploading files</a:t>
            </a:r>
          </a:p>
          <a:p>
            <a:pPr lvl="2"/>
            <a:r>
              <a:rPr lang="en-US" dirty="0"/>
              <a:t>Selection creation/management</a:t>
            </a:r>
          </a:p>
          <a:p>
            <a:pPr lvl="2"/>
            <a:r>
              <a:rPr lang="en-US" dirty="0"/>
              <a:t>Window management</a:t>
            </a:r>
          </a:p>
          <a:p>
            <a:pPr lvl="2"/>
            <a:r>
              <a:rPr lang="en-US" dirty="0"/>
              <a:t>Feature metrics</a:t>
            </a:r>
          </a:p>
          <a:p>
            <a:pPr lvl="2"/>
            <a:r>
              <a:rPr lang="en-US" dirty="0"/>
              <a:t>Feature creation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D6F911-78AF-5348-ADF6-D194BE1596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3FE08-5705-5948-A8EE-AED8A8E2D7E9}" type="datetime3">
              <a:rPr lang="en-US" smtClean="0"/>
              <a:t>3 August 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E3D8B6-BEF1-744B-AA0C-D63C4C1339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CODEX Summer 2019 - Kage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4948BE-4192-DD4A-8D0C-3AF05E3437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5A05B1-DDC6-5E4D-A208-8BA1B830528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2206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765829-BD08-D84D-8E2F-0A359E7CA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Exploration Tools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F1841C-F4E1-1F4A-8191-A6E1694281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Built on this new foundation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2A1E05-FA7C-6142-A82F-774A5E2FFD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998D3A-2CD9-7C47-9FD1-25FDD8F08498}" type="datetime3">
              <a:rPr lang="en-US" smtClean="0"/>
              <a:t>3 August 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F5F88F-9335-1E40-AAC7-7316E5CD72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CODEX Summer 2019 - Kage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2ADE7C-EA32-2D4F-87B6-FCC39E3DAC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5A05B1-DDC6-5E4D-A208-8BA1B8305287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3827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1E6175-8A37-3E40-A5D5-C2FD67C0B5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998D3A-2CD9-7C47-9FD1-25FDD8F08498}" type="datetime3">
              <a:rPr lang="en-US" smtClean="0"/>
              <a:t>3 August 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72DC39-DE40-664D-A19B-98AC479CCC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CODEX Summer 2019 - Kage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0726E1-5211-8446-A266-6373726A37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5A05B1-DDC6-5E4D-A208-8BA1B8305287}" type="slidenum">
              <a:rPr lang="en-US" smtClean="0"/>
              <a:t>34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FDB7179-3528-AF42-A157-BA8D0782DD8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6142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2D936FB-E14E-CA42-B8AA-E14D962D2F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6593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6223C3C-B34E-C740-9E84-E0134274C6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6A50A3-8CFC-7043-8744-672AE5B99F0E}" type="datetime3">
              <a:rPr lang="en-US" smtClean="0"/>
              <a:t>3 August 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C2718D9-8D53-C14F-88CE-E032E1241E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CODEX Summer 2019 - Kage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067C1A-C12E-B145-AEE7-A4DC07E13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5A05B1-DDC6-5E4D-A208-8BA1B8305287}" type="slidenum">
              <a:rPr lang="en-US" smtClean="0"/>
              <a:t>35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E482EF-A875-4447-86DC-8F169FAB4D0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6142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06E260A-D34B-F745-8F01-3F4F9B8225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0177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C43FDF-54F3-5541-87D8-FD2963671B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6A50A3-8CFC-7043-8744-672AE5B99F0E}" type="datetime3">
              <a:rPr lang="en-US" smtClean="0"/>
              <a:t>3 August 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A090A14-9B6D-0645-B312-7AE983CA5A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CODEX Summer 2019 - Kage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F08048-C452-434F-AF9A-CCC9F088E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5A05B1-DDC6-5E4D-A208-8BA1B8305287}" type="slidenum">
              <a:rPr lang="en-US" smtClean="0"/>
              <a:t>36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61974EA-EDAA-BF4B-B2B2-35BED87E87F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6142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346F0EB-5E4C-3745-8CE6-1FC9593B21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9668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E0B40-0ACF-EB4D-BC10-B7CDF23610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52FB5F-C704-F643-B553-FCC174CCF6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Backend transfer</a:t>
            </a:r>
          </a:p>
          <a:p>
            <a:pPr lvl="1"/>
            <a:r>
              <a:rPr lang="en-US" dirty="0"/>
              <a:t>Hot-move session from local machine to datacenter</a:t>
            </a:r>
          </a:p>
          <a:p>
            <a:pPr lvl="1"/>
            <a:r>
              <a:rPr lang="en-US" dirty="0"/>
              <a:t>Fallback to local server if connection drops</a:t>
            </a:r>
          </a:p>
          <a:p>
            <a:pPr marL="457200" lvl="1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Quality Scan interface</a:t>
            </a:r>
          </a:p>
          <a:p>
            <a:pPr lvl="1"/>
            <a:r>
              <a:rPr lang="en-US" dirty="0"/>
              <a:t>Scan through dataset for anomalies</a:t>
            </a:r>
          </a:p>
          <a:p>
            <a:pPr lvl="2"/>
            <a:r>
              <a:rPr lang="en-US" dirty="0" err="1"/>
              <a:t>NaNs</a:t>
            </a:r>
            <a:r>
              <a:rPr lang="en-US" dirty="0"/>
              <a:t>, infinities, negative values, repeated values, outliers, etc.</a:t>
            </a:r>
          </a:p>
          <a:p>
            <a:pPr lvl="1"/>
            <a:r>
              <a:rPr lang="en-US" dirty="0"/>
              <a:t>Requires a lot of infrastructure</a:t>
            </a:r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33B28B-11EE-4341-91BF-E1B1ADFD8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3FE08-5705-5948-A8EE-AED8A8E2D7E9}" type="datetime3">
              <a:rPr lang="en-US" smtClean="0"/>
              <a:t>3 August 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E72C72-3F24-DA43-9CEB-64C6857968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CODEX Summer 2019 - </a:t>
            </a:r>
            <a:r>
              <a:rPr lang="en-US" dirty="0" err="1"/>
              <a:t>Kage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2ADE4F-CD60-444C-81F4-31F6ECC332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5A05B1-DDC6-5E4D-A208-8BA1B8305287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0670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0BAAF0-9BF7-A745-87FC-E4903722D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63D160-FB16-0B4B-A375-1E2D600883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Jack </a:t>
            </a:r>
            <a:r>
              <a:rPr lang="en-US" dirty="0" err="1"/>
              <a:t>Lightholder</a:t>
            </a:r>
            <a:endParaRPr lang="en-US" dirty="0"/>
          </a:p>
          <a:p>
            <a:r>
              <a:rPr lang="en-US" dirty="0"/>
              <a:t>Josh Rodriguez</a:t>
            </a:r>
          </a:p>
          <a:p>
            <a:r>
              <a:rPr lang="en-US" dirty="0"/>
              <a:t>Rob </a:t>
            </a:r>
            <a:r>
              <a:rPr lang="en-US" dirty="0" err="1"/>
              <a:t>Tapella</a:t>
            </a:r>
            <a:endParaRPr lang="en-US" dirty="0"/>
          </a:p>
          <a:p>
            <a:r>
              <a:rPr lang="en-US" dirty="0"/>
              <a:t>Alec </a:t>
            </a:r>
            <a:r>
              <a:rPr lang="en-US" dirty="0" err="1"/>
              <a:t>Helbling</a:t>
            </a:r>
            <a:endParaRPr lang="en-US" dirty="0"/>
          </a:p>
          <a:p>
            <a:r>
              <a:rPr lang="en-US" dirty="0"/>
              <a:t>Lukas Mandrake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FC5D07-D44D-AA45-A96A-B041EC3C03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3FE08-5705-5948-A8EE-AED8A8E2D7E9}" type="datetime3">
              <a:rPr lang="en-US" smtClean="0"/>
              <a:t>3 August 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AB2B03-CC28-B845-BDD3-1ACACCC53D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CODEX Summer 2019 - Kage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2E2F0D-284F-1C4D-BFA5-70EA4052C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5A05B1-DDC6-5E4D-A208-8BA1B8305287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9197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302045F8-EAF7-C846-A613-4F42895DB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CODEX?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C83CE25A-EC83-8F42-9C76-C8F9576AEF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Rationale</a:t>
            </a:r>
          </a:p>
          <a:p>
            <a:pPr lvl="1"/>
            <a:r>
              <a:rPr lang="en-US" dirty="0"/>
              <a:t>First pass analytics are hard to do right</a:t>
            </a:r>
          </a:p>
          <a:p>
            <a:pPr lvl="1"/>
            <a:r>
              <a:rPr lang="en-US" dirty="0"/>
              <a:t>Tedious</a:t>
            </a:r>
          </a:p>
          <a:p>
            <a:pPr lvl="1"/>
            <a:r>
              <a:rPr lang="en-US" dirty="0"/>
              <a:t>Disastrous if wrong</a:t>
            </a:r>
          </a:p>
          <a:p>
            <a:pPr marL="0" indent="0">
              <a:buNone/>
            </a:pPr>
            <a:r>
              <a:rPr lang="en-US" dirty="0"/>
              <a:t>Goals of project</a:t>
            </a:r>
          </a:p>
          <a:p>
            <a:pPr lvl="1"/>
            <a:r>
              <a:rPr lang="en-US" dirty="0"/>
              <a:t>Explore time series data</a:t>
            </a:r>
          </a:p>
          <a:p>
            <a:pPr lvl="1"/>
            <a:r>
              <a:rPr lang="en-US" dirty="0"/>
              <a:t>Aim to replace the “collection of scripts” everyone has</a:t>
            </a:r>
          </a:p>
          <a:p>
            <a:pPr lvl="1"/>
            <a:r>
              <a:rPr lang="en-US" dirty="0"/>
              <a:t>Not replacing MATLAB/Python</a:t>
            </a:r>
          </a:p>
          <a:p>
            <a:pPr lvl="1"/>
            <a:r>
              <a:rPr lang="en-US" dirty="0"/>
              <a:t>Fast and interactive</a:t>
            </a:r>
          </a:p>
          <a:p>
            <a:pPr lvl="1"/>
            <a:r>
              <a:rPr lang="en-US" dirty="0"/>
              <a:t>Visual guidance for every action</a:t>
            </a:r>
          </a:p>
          <a:p>
            <a:pPr lvl="1"/>
            <a:r>
              <a:rPr lang="en-US" dirty="0"/>
              <a:t>Build intuition about the data</a:t>
            </a:r>
          </a:p>
          <a:p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7B54CAA-E1E9-9941-B780-0A935B9CB8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6BB194-AD01-304E-A5C4-352311C31BBF}" type="datetime3">
              <a:rPr lang="en-US" smtClean="0"/>
              <a:t>3 August 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8509152-CDE8-8C4B-AE9F-06CD363958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CODEX Summer 2019 - Kage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D39C8B-DD1C-634E-8D27-3ECD8908CE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5A05B1-DDC6-5E4D-A208-8BA1B8305287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54285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2956574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6BD05A-C3F3-FF44-876E-66EB20F708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Backup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D87E40-D11A-C24E-A0E6-B39D1BF4F7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Useful for reference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7901AF-1C35-EE45-A36E-0DCEAC4164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998D3A-2CD9-7C47-9FD1-25FDD8F08498}" type="datetime3">
              <a:rPr lang="en-US" smtClean="0"/>
              <a:t>3 August 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45991C-1D63-2143-8984-F55D6158A3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CODEX Summer 2019 - Kage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13D6D9-1AC2-7649-B7D4-575D9DA690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5A05B1-DDC6-5E4D-A208-8BA1B8305287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86594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2CADF6-F569-F54C-A7A0-559B197D8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Flux/Redux Refactor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3B7EE6-1D3C-0A4A-9B69-809D13CFB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8/02/2018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40FEB8-B467-3D4A-8659-A46703CDC0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CODEX Final Presentation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3C1A25-DF81-3143-9043-E3562C2B4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8CDDB-3369-D14F-953E-18C5E6EF0C0F}" type="slidenum">
              <a:rPr lang="en-US" smtClean="0"/>
              <a:t>41</a:t>
            </a:fld>
            <a:endParaRPr lang="en-US"/>
          </a:p>
        </p:txBody>
      </p:sp>
      <p:pic>
        <p:nvPicPr>
          <p:cNvPr id="6" name="Content Placeholder 13">
            <a:extLst>
              <a:ext uri="{FF2B5EF4-FFF2-40B4-BE49-F238E27FC236}">
                <a16:creationId xmlns:a16="http://schemas.microsoft.com/office/drawing/2014/main" id="{F16137CE-0296-8243-A43A-D90BC90FF9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311" y="1913860"/>
            <a:ext cx="10030587" cy="4104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42106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EDD9E7-4FB0-FF45-927C-7CCA3C657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Flux/Redux Refactor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C3723D-A114-F84C-A7E0-9EDC9714CE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8/02/2018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1BFC4F-81D8-354C-8D45-402C4006E0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CODEX Final Presentation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6B7D40-3596-0240-A684-1E780C34D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8CDDB-3369-D14F-953E-18C5E6EF0C0F}" type="slidenum">
              <a:rPr lang="en-US" smtClean="0"/>
              <a:t>42</a:t>
            </a:fld>
            <a:endParaRPr lang="en-US"/>
          </a:p>
        </p:txBody>
      </p:sp>
      <p:pic>
        <p:nvPicPr>
          <p:cNvPr id="9" name="Content Placeholder 10">
            <a:extLst>
              <a:ext uri="{FF2B5EF4-FFF2-40B4-BE49-F238E27FC236}">
                <a16:creationId xmlns:a16="http://schemas.microsoft.com/office/drawing/2014/main" id="{CE883519-120F-DF4C-8BB7-EEB7BFCADC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676998"/>
            <a:ext cx="10515600" cy="2648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80627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FD57F8F-7D9F-8745-87D3-EC6D3F135D53}"/>
              </a:ext>
            </a:extLst>
          </p:cNvPr>
          <p:cNvSpPr txBox="1"/>
          <p:nvPr/>
        </p:nvSpPr>
        <p:spPr>
          <a:xfrm>
            <a:off x="2354608" y="1462697"/>
            <a:ext cx="810674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heavy wizardry</a:t>
            </a:r>
            <a:r>
              <a:rPr lang="en-US" sz="2800" dirty="0"/>
              <a:t>: n.</a:t>
            </a:r>
          </a:p>
          <a:p>
            <a:endParaRPr lang="en-US" sz="2800" dirty="0"/>
          </a:p>
          <a:p>
            <a:r>
              <a:rPr lang="en-US" sz="2800" dirty="0"/>
              <a:t>Code or designs that trade on a particularly intimate knowledge or experience of a particular operating system or language or complex application interface. Distinguished from </a:t>
            </a:r>
            <a:r>
              <a:rPr lang="en-US" sz="2800" i="1" dirty="0">
                <a:hlinkClick r:id="rId3"/>
              </a:rPr>
              <a:t>deep magic</a:t>
            </a:r>
            <a:r>
              <a:rPr lang="en-US" sz="2800" dirty="0"/>
              <a:t>, which trades more on arcane </a:t>
            </a:r>
            <a:r>
              <a:rPr lang="en-US" sz="2800" i="1" dirty="0"/>
              <a:t>theoretical</a:t>
            </a:r>
            <a:r>
              <a:rPr lang="en-US" sz="2800" dirty="0"/>
              <a:t> knowledge. Esp.: found in source-code comments of the form “Heavy wizardry begins here”. Compare </a:t>
            </a:r>
            <a:r>
              <a:rPr lang="en-US" sz="2800" i="1" dirty="0">
                <a:hlinkClick r:id="rId4"/>
              </a:rPr>
              <a:t>voodoo programming</a:t>
            </a:r>
            <a:r>
              <a:rPr lang="en-US" sz="2800" dirty="0"/>
              <a:t>.</a:t>
            </a:r>
          </a:p>
          <a:p>
            <a:br>
              <a:rPr lang="en-US" dirty="0"/>
            </a:b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F77C95A-48DE-A144-9990-483D474A9212}"/>
              </a:ext>
            </a:extLst>
          </p:cNvPr>
          <p:cNvSpPr txBox="1"/>
          <p:nvPr/>
        </p:nvSpPr>
        <p:spPr>
          <a:xfrm>
            <a:off x="10041475" y="0"/>
            <a:ext cx="21505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2">
                    <a:lumMod val="50000"/>
                  </a:schemeClr>
                </a:solidFill>
              </a:rPr>
              <a:t>from </a:t>
            </a:r>
            <a:r>
              <a:rPr lang="en-US" i="1" dirty="0" err="1">
                <a:solidFill>
                  <a:schemeClr val="bg2">
                    <a:lumMod val="50000"/>
                  </a:schemeClr>
                </a:solidFill>
              </a:rPr>
              <a:t>catb.org</a:t>
            </a:r>
            <a:r>
              <a:rPr lang="en-US" i="1" dirty="0">
                <a:solidFill>
                  <a:schemeClr val="bg2">
                    <a:lumMod val="50000"/>
                  </a:schemeClr>
                </a:solidFill>
              </a:rPr>
              <a:t>/jargon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E703A7-59C4-E74A-928E-8539F9093E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7159E-EA29-0D45-9565-F07E13EE2DF6}" type="datetime3">
              <a:rPr lang="en-US" smtClean="0"/>
              <a:t>3 August 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C054BA-82A9-8541-A2F9-907EBB78C3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CODEX Summer 2019 - Kage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0ACD8A-0B50-3E4D-8F0C-97F3941182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5A05B1-DDC6-5E4D-A208-8BA1B8305287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55447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D4A95-F82C-904E-B361-0B599420BE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Thread Pool to Process Pool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A6BAD2-0CFB-454D-AB87-E4B17FD52E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ThreadPool</a:t>
            </a:r>
            <a:r>
              <a:rPr lang="en-US" dirty="0"/>
              <a:t> limits concurrent performance</a:t>
            </a:r>
          </a:p>
          <a:p>
            <a:pPr lvl="1"/>
            <a:r>
              <a:rPr lang="en-US" dirty="0"/>
              <a:t>Global Interpreter Lock was shared between all server threads</a:t>
            </a:r>
          </a:p>
          <a:p>
            <a:pPr lvl="1"/>
            <a:r>
              <a:rPr lang="en-US" dirty="0"/>
              <a:t>Performance severely limited by GIL</a:t>
            </a:r>
          </a:p>
          <a:p>
            <a:pPr lvl="1"/>
            <a:r>
              <a:rPr lang="en-US" dirty="0"/>
              <a:t>Python standard library’s </a:t>
            </a:r>
            <a:r>
              <a:rPr lang="en-US" dirty="0" err="1"/>
              <a:t>ThreadPool</a:t>
            </a:r>
            <a:r>
              <a:rPr lang="en-US" dirty="0"/>
              <a:t> is </a:t>
            </a:r>
            <a:r>
              <a:rPr lang="en-US" dirty="0" err="1"/>
              <a:t>uncancellable</a:t>
            </a:r>
            <a:endParaRPr lang="en-US" dirty="0"/>
          </a:p>
          <a:p>
            <a:r>
              <a:rPr lang="en-US" dirty="0" err="1"/>
              <a:t>ThreadPool</a:t>
            </a:r>
            <a:r>
              <a:rPr lang="en-US" dirty="0"/>
              <a:t> dispatcher replaced by </a:t>
            </a:r>
            <a:r>
              <a:rPr lang="en-US" dirty="0" err="1"/>
              <a:t>ProcessPool</a:t>
            </a:r>
            <a:r>
              <a:rPr lang="en-US" dirty="0"/>
              <a:t> dispatcher</a:t>
            </a:r>
          </a:p>
          <a:p>
            <a:pPr lvl="1"/>
            <a:r>
              <a:rPr lang="en-US" dirty="0"/>
              <a:t>Challenges with synchronization of </a:t>
            </a:r>
            <a:r>
              <a:rPr lang="en-US" dirty="0" err="1"/>
              <a:t>async</a:t>
            </a:r>
            <a:r>
              <a:rPr lang="en-US" dirty="0"/>
              <a:t>/concurrent pooling</a:t>
            </a:r>
          </a:p>
          <a:p>
            <a:pPr lvl="1"/>
            <a:r>
              <a:rPr lang="en-US" dirty="0"/>
              <a:t>Asynchronous Tornado event loop in main thread is incompatible with </a:t>
            </a:r>
            <a:r>
              <a:rPr lang="en-US" dirty="0" err="1"/>
              <a:t>ProcessPool</a:t>
            </a:r>
            <a:r>
              <a:rPr lang="en-US" dirty="0"/>
              <a:t> Queues</a:t>
            </a:r>
          </a:p>
          <a:p>
            <a:pPr lvl="1"/>
            <a:r>
              <a:rPr lang="en-US" dirty="0" err="1"/>
              <a:t>ProcessPool</a:t>
            </a:r>
            <a:r>
              <a:rPr lang="en-US" dirty="0"/>
              <a:t> returns cancellable </a:t>
            </a:r>
            <a:r>
              <a:rPr lang="en-US" dirty="0" err="1"/>
              <a:t>concurrent.futures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C2ED4D-1070-CA41-8886-AD619E695B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3FE08-5705-5948-A8EE-AED8A8E2D7E9}" type="datetime3">
              <a:rPr lang="en-US" smtClean="0"/>
              <a:t>3 August 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87B19D-8BF7-5047-9A94-78A24001F8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CODEX Summer 2019 - Kage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E01AC0-F2BB-8548-AE7C-0A4BE5FD4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5A05B1-DDC6-5E4D-A208-8BA1B8305287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83006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2BBE60-66D1-D949-B8CD-97DC25237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CODEX Hash Process Transition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A862F3-A541-DC40-98AE-F9544AE0EF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in CODEX is hashed to manage larger-than-RAM datasets</a:t>
            </a:r>
          </a:p>
          <a:p>
            <a:pPr lvl="1"/>
            <a:r>
              <a:rPr lang="en-US" dirty="0"/>
              <a:t>Data sets and features are referenced by caching</a:t>
            </a:r>
          </a:p>
          <a:p>
            <a:r>
              <a:rPr lang="en-US" dirty="0"/>
              <a:t>Hash suite separated onto its own process</a:t>
            </a:r>
          </a:p>
          <a:p>
            <a:pPr lvl="1"/>
            <a:r>
              <a:rPr lang="en-US" dirty="0"/>
              <a:t>IPC managed by pickle over ZMQ</a:t>
            </a:r>
          </a:p>
          <a:p>
            <a:pPr lvl="1"/>
            <a:r>
              <a:rPr lang="en-US" dirty="0"/>
              <a:t>No longer has data inconsistency</a:t>
            </a:r>
          </a:p>
          <a:p>
            <a:pPr lvl="1"/>
            <a:r>
              <a:rPr lang="en-US" dirty="0"/>
              <a:t>Writes are queued from worker threads</a:t>
            </a:r>
          </a:p>
          <a:p>
            <a:pPr lvl="1"/>
            <a:r>
              <a:rPr lang="en-US" dirty="0"/>
              <a:t>Reads wait until writes are finished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1CC6C-B308-5E40-B5C8-47EF2E8278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3FE08-5705-5948-A8EE-AED8A8E2D7E9}" type="datetime3">
              <a:rPr lang="en-US" smtClean="0"/>
              <a:t>3 August 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7637AB-0691-3E44-AF60-A7CBD556F0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CODEX Summer 2019 - Kage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FC5808-605D-794C-BDBA-63667A7B0F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5A05B1-DDC6-5E4D-A208-8BA1B8305287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715173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A0F2A4-DBB2-5E42-9EF5-3E173AAF83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Previous state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F39566-A4FB-CD49-8572-E5923D8189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Single user backend</a:t>
            </a:r>
          </a:p>
          <a:p>
            <a:pPr lvl="1"/>
            <a:r>
              <a:rPr lang="en-US" dirty="0"/>
              <a:t>No session isolation</a:t>
            </a:r>
          </a:p>
          <a:p>
            <a:pPr lvl="1"/>
            <a:r>
              <a:rPr lang="en-US" dirty="0"/>
              <a:t>Unkeyed data hashing</a:t>
            </a:r>
          </a:p>
          <a:p>
            <a:r>
              <a:rPr lang="en-US" dirty="0"/>
              <a:t>No support for changing datasets</a:t>
            </a:r>
          </a:p>
          <a:p>
            <a:pPr lvl="1"/>
            <a:r>
              <a:rPr lang="en-US" dirty="0"/>
              <a:t>Write-unsafe data manager</a:t>
            </a:r>
          </a:p>
          <a:p>
            <a:pPr lvl="1"/>
            <a:r>
              <a:rPr lang="en-US" dirty="0"/>
              <a:t>Inconsistency across threads</a:t>
            </a:r>
          </a:p>
          <a:p>
            <a:pPr lvl="1"/>
            <a:r>
              <a:rPr lang="en-US" dirty="0"/>
              <a:t>Copied by Python into threads</a:t>
            </a:r>
          </a:p>
          <a:p>
            <a:r>
              <a:rPr lang="en-US" dirty="0"/>
              <a:t>Locked to </a:t>
            </a:r>
            <a:r>
              <a:rPr lang="en-US" dirty="0" err="1"/>
              <a:t>ThreadPool</a:t>
            </a:r>
            <a:r>
              <a:rPr lang="en-US" dirty="0"/>
              <a:t>, single request/response stream</a:t>
            </a:r>
          </a:p>
          <a:p>
            <a:pPr lvl="1"/>
            <a:r>
              <a:rPr lang="en-US" dirty="0"/>
              <a:t>Limited performance due to Python GIL</a:t>
            </a:r>
          </a:p>
          <a:p>
            <a:pPr lvl="1"/>
            <a:r>
              <a:rPr lang="en-US" dirty="0"/>
              <a:t>Single request build and tear down overhead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78A956-17F1-5243-BB5A-A2967564EC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3FE08-5705-5948-A8EE-AED8A8E2D7E9}" type="datetime3">
              <a:rPr lang="en-US" smtClean="0"/>
              <a:t>3 August 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0ADBBA-0E82-6840-BF4D-4B83EF8C3C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CODEX Summer 2019 - Kage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74D758-C0F5-9848-8CAA-6C8BDD697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5A05B1-DDC6-5E4D-A208-8BA1B830528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22628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8535B0-76FB-C745-B557-CF6F6CA35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Streaming Requests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12E054-6C12-2F4E-BA56-03EBCAAAFA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Previously, every request included a creation/teardown step</a:t>
            </a:r>
          </a:p>
          <a:p>
            <a:pPr lvl="1"/>
            <a:r>
              <a:rPr lang="en-US" dirty="0"/>
              <a:t>Built for multiple unrelated requests</a:t>
            </a:r>
          </a:p>
          <a:p>
            <a:pPr lvl="1"/>
            <a:r>
              <a:rPr lang="en-US" dirty="0"/>
              <a:t>Significant overhead with </a:t>
            </a:r>
            <a:r>
              <a:rPr lang="en-US" dirty="0" err="1"/>
              <a:t>Websocket</a:t>
            </a:r>
            <a:r>
              <a:rPr lang="en-US" dirty="0"/>
              <a:t>/data lock</a:t>
            </a:r>
          </a:p>
          <a:p>
            <a:r>
              <a:rPr lang="en-US" dirty="0"/>
              <a:t>Request handlers can now be generators</a:t>
            </a:r>
          </a:p>
          <a:p>
            <a:pPr lvl="1"/>
            <a:r>
              <a:rPr lang="en-US" dirty="0"/>
              <a:t>Perform multiple related analyses</a:t>
            </a:r>
          </a:p>
          <a:p>
            <a:pPr lvl="1"/>
            <a:r>
              <a:rPr lang="en-US" dirty="0"/>
              <a:t>Lower overhead</a:t>
            </a:r>
          </a:p>
          <a:p>
            <a:pPr lvl="1"/>
            <a:r>
              <a:rPr lang="en-US" dirty="0"/>
              <a:t>Stream results as they become available</a:t>
            </a:r>
          </a:p>
          <a:p>
            <a:pPr lvl="1"/>
            <a:r>
              <a:rPr lang="en-US" dirty="0"/>
              <a:t>Most algorithms require multiple feedback steps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D7EADA-D7CD-E649-AEE3-23431EB4A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3FE08-5705-5948-A8EE-AED8A8E2D7E9}" type="datetime3">
              <a:rPr lang="en-US" smtClean="0"/>
              <a:t>3 August 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CB2B99-E747-7C4A-97D2-CDB644AF82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CODEX Summer 2019 - Kage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A1E8A9-C87F-5A4E-A488-E23F72CD45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5A05B1-DDC6-5E4D-A208-8BA1B8305287}" type="slidenum">
              <a:rPr lang="en-US" smtClean="0"/>
              <a:t>47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85FCDF-AE5C-A44A-950A-B538A9D938A6}"/>
              </a:ext>
            </a:extLst>
          </p:cNvPr>
          <p:cNvSpPr txBox="1"/>
          <p:nvPr/>
        </p:nvSpPr>
        <p:spPr>
          <a:xfrm>
            <a:off x="7337737" y="2436791"/>
            <a:ext cx="20996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STEP DIAGRAM OF </a:t>
            </a:r>
          </a:p>
          <a:p>
            <a:r>
              <a:rPr lang="en-US" dirty="0">
                <a:solidFill>
                  <a:srgbClr val="FF0000"/>
                </a:solidFill>
              </a:rPr>
              <a:t>OLD REQUEST FLOW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E0E12B-FE41-7E4C-BB53-FA951330AFAB}"/>
              </a:ext>
            </a:extLst>
          </p:cNvPr>
          <p:cNvSpPr txBox="1"/>
          <p:nvPr/>
        </p:nvSpPr>
        <p:spPr>
          <a:xfrm>
            <a:off x="7713161" y="3707645"/>
            <a:ext cx="21734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STEP DIAGRAM OF </a:t>
            </a:r>
          </a:p>
          <a:p>
            <a:r>
              <a:rPr lang="en-US" dirty="0">
                <a:solidFill>
                  <a:srgbClr val="FF0000"/>
                </a:solidFill>
              </a:rPr>
              <a:t>NEW REQUEST FLOW</a:t>
            </a:r>
          </a:p>
        </p:txBody>
      </p:sp>
    </p:spTree>
    <p:extLst>
      <p:ext uri="{BB962C8B-B14F-4D97-AF65-F5344CB8AC3E}">
        <p14:creationId xmlns:p14="http://schemas.microsoft.com/office/powerpoint/2010/main" val="152081124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42013382-D675-8143-9B7A-CFE70962F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Complexity Comparison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BB77F3A-01F0-6E43-BA8F-8146BD939DA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1F94D066-83FD-1141-BCC6-9BD1C4C0FEF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 err="1"/>
              <a:t>const</a:t>
            </a:r>
            <a:r>
              <a:rPr lang="en-US" sz="2000" dirty="0"/>
              <a:t> Component = props =&gt; {</a:t>
            </a:r>
          </a:p>
          <a:p>
            <a:pPr marL="0" indent="0">
              <a:buNone/>
            </a:pPr>
            <a:r>
              <a:rPr lang="en-US" sz="2000" dirty="0"/>
              <a:t>    </a:t>
            </a:r>
            <a:r>
              <a:rPr lang="en-US" sz="2000" b="1" dirty="0" err="1"/>
              <a:t>const</a:t>
            </a:r>
            <a:r>
              <a:rPr lang="en-US" sz="2000" dirty="0"/>
              <a:t> win = </a:t>
            </a:r>
            <a:r>
              <a:rPr lang="en-US" sz="2000" dirty="0" err="1"/>
              <a:t>useWindowManager</a:t>
            </a:r>
            <a:r>
              <a:rPr lang="en-US" sz="2000" dirty="0"/>
              <a:t>(props, {</a:t>
            </a:r>
          </a:p>
          <a:p>
            <a:pPr marL="0" indent="0">
              <a:buNone/>
            </a:pPr>
            <a:r>
              <a:rPr lang="en-US" sz="2000" dirty="0"/>
              <a:t>        title: 'Example'</a:t>
            </a:r>
          </a:p>
          <a:p>
            <a:pPr marL="0" indent="0">
              <a:buNone/>
            </a:pPr>
            <a:r>
              <a:rPr lang="en-US" sz="2000" dirty="0"/>
              <a:t>    });</a:t>
            </a:r>
          </a:p>
          <a:p>
            <a:pPr marL="0" indent="0">
              <a:buNone/>
            </a:pPr>
            <a:br>
              <a:rPr lang="en-US" sz="2000" dirty="0"/>
            </a:br>
            <a:endParaRPr lang="en-US" sz="2000" dirty="0"/>
          </a:p>
          <a:p>
            <a:pPr marL="0" indent="0">
              <a:buNone/>
            </a:pPr>
            <a:r>
              <a:rPr lang="en-US" sz="2000" dirty="0"/>
              <a:t>    </a:t>
            </a:r>
            <a:r>
              <a:rPr lang="en-US" sz="2000" b="1" dirty="0" err="1"/>
              <a:t>const</a:t>
            </a:r>
            <a:r>
              <a:rPr lang="en-US" sz="2000" dirty="0"/>
              <a:t> features = </a:t>
            </a:r>
            <a:r>
              <a:rPr lang="en-US" sz="2000" dirty="0" err="1"/>
              <a:t>usePinnedFeatures</a:t>
            </a:r>
            <a:r>
              <a:rPr lang="en-US" sz="2000" dirty="0"/>
              <a:t>(win);</a:t>
            </a:r>
          </a:p>
          <a:p>
            <a:pPr marL="0" indent="0">
              <a:buNone/>
            </a:pPr>
            <a:r>
              <a:rPr lang="en-US" sz="2000" dirty="0"/>
              <a:t>}</a:t>
            </a: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6C63C2-6459-4C49-AAD9-4F6AA0CAF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3FE08-5705-5948-A8EE-AED8A8E2D7E9}" type="datetime3">
              <a:rPr lang="en-US" smtClean="0"/>
              <a:t>3 August 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2C7AA9-672B-C44F-A698-8DF3230358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CODEX Summer 2019 - Kage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CBCB5C-D3D0-0749-A237-39953E72E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5A05B1-DDC6-5E4D-A208-8BA1B8305287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25192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B88A9E-AF77-9546-9B1A-3E3437DB6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Nomenclature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A9ABB1-0C30-E346-B326-B41314440E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66772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Time Series</a:t>
            </a:r>
          </a:p>
          <a:p>
            <a:pPr lvl="1"/>
            <a:r>
              <a:rPr lang="en-US" dirty="0"/>
              <a:t>Series of observations from a wide array of sources over time</a:t>
            </a:r>
          </a:p>
          <a:p>
            <a:pPr lvl="1"/>
            <a:r>
              <a:rPr lang="en-US" dirty="0"/>
              <a:t>Not necessarily in temporal order</a:t>
            </a:r>
          </a:p>
          <a:p>
            <a:pPr marL="0" indent="0">
              <a:buNone/>
            </a:pPr>
            <a:r>
              <a:rPr lang="en-US" dirty="0"/>
              <a:t>Features</a:t>
            </a:r>
          </a:p>
          <a:p>
            <a:pPr lvl="1"/>
            <a:r>
              <a:rPr lang="en-US" dirty="0"/>
              <a:t>A column in this dataset referring to a set of observations from one source</a:t>
            </a:r>
          </a:p>
          <a:p>
            <a:pPr marL="0" indent="0">
              <a:buNone/>
            </a:pPr>
            <a:r>
              <a:rPr lang="en-US" dirty="0"/>
              <a:t>Row</a:t>
            </a:r>
          </a:p>
          <a:p>
            <a:pPr lvl="1"/>
            <a:r>
              <a:rPr lang="en-US" dirty="0"/>
              <a:t>A single row in that dataset corresponding to a single point in time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6E080B-D57D-AE4A-8BF8-A3754F51BD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3FE08-5705-5948-A8EE-AED8A8E2D7E9}" type="datetime3">
              <a:rPr lang="en-US" smtClean="0"/>
              <a:t>3 August 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A4B99C-BD72-1C47-B2AD-906621962D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CODEX Summer 2019 - Kage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78CBA6-9F61-E645-AC29-6838F6372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5A05B1-DDC6-5E4D-A208-8BA1B8305287}" type="slidenum">
              <a:rPr lang="en-US" smtClean="0"/>
              <a:t>4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A0D0D0D-F768-0842-9BE2-F02E8E7B79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7489" y="1690688"/>
            <a:ext cx="8305800" cy="405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04628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79E163D-0B5D-2949-8DC8-254D62F15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Impetus for Refactor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9FF29B4-C43A-7B47-A2CD-CE38922425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Overhead to extending CODEX was very high</a:t>
            </a:r>
          </a:p>
          <a:p>
            <a:pPr lvl="1"/>
            <a:r>
              <a:rPr lang="en-US" dirty="0"/>
              <a:t>Multiple configuration changes </a:t>
            </a:r>
          </a:p>
          <a:p>
            <a:pPr lvl="1"/>
            <a:r>
              <a:rPr lang="en-US" dirty="0"/>
              <a:t>~7 files needed to be kept in sync</a:t>
            </a:r>
          </a:p>
          <a:p>
            <a:pPr lvl="1"/>
            <a:r>
              <a:rPr lang="en-US" dirty="0"/>
              <a:t>No way to modify windows after creation</a:t>
            </a:r>
          </a:p>
          <a:p>
            <a:pPr lvl="1"/>
            <a:r>
              <a:rPr lang="en-US" dirty="0"/>
              <a:t>Difficult-to-reproduce bugs due to internal WM state</a:t>
            </a:r>
          </a:p>
          <a:p>
            <a:pPr lvl="1"/>
            <a:r>
              <a:rPr lang="en-US" dirty="0"/>
              <a:t>Data required by window would be opaquely resolved with little feedback</a:t>
            </a:r>
          </a:p>
          <a:p>
            <a:r>
              <a:rPr lang="en-US" dirty="0"/>
              <a:t>RAM usage was high</a:t>
            </a:r>
          </a:p>
          <a:p>
            <a:pPr lvl="1"/>
            <a:r>
              <a:rPr lang="en-US" dirty="0"/>
              <a:t>Data features would be stored on the frontend as needed, and were never recycled</a:t>
            </a:r>
          </a:p>
          <a:p>
            <a:pPr lvl="1"/>
            <a:r>
              <a:rPr lang="en-US" dirty="0"/>
              <a:t>No concept of GC/other management strategies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6717E3-369A-1A4B-B525-489BE8E8F6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998D3A-2CD9-7C47-9FD1-25FDD8F08498}" type="datetime3">
              <a:rPr lang="en-US" smtClean="0"/>
              <a:t>3 August 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295E43-731C-5F41-8F71-1C86F56F21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CODEX Summer 2019 - Kage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50BC12-E42A-C74D-9FE7-DF82A50D3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5A05B1-DDC6-5E4D-A208-8BA1B8305287}" type="slidenum">
              <a:rPr lang="en-US" smtClean="0"/>
              <a:t>49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3A934CB-4D20-F54A-B3A9-908D249C55FF}"/>
              </a:ext>
            </a:extLst>
          </p:cNvPr>
          <p:cNvSpPr txBox="1"/>
          <p:nvPr/>
        </p:nvSpPr>
        <p:spPr>
          <a:xfrm>
            <a:off x="6544849" y="425885"/>
            <a:ext cx="2380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NEEDS PRETTY GRAPHS</a:t>
            </a:r>
          </a:p>
        </p:txBody>
      </p:sp>
    </p:spTree>
    <p:extLst>
      <p:ext uri="{BB962C8B-B14F-4D97-AF65-F5344CB8AC3E}">
        <p14:creationId xmlns:p14="http://schemas.microsoft.com/office/powerpoint/2010/main" val="409738310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C333C-6747-0146-AF5C-E09D28500A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Refactor Changes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5EB314-E7DF-8148-AE30-429C0BD164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WM state promoted to central CODEX state manager</a:t>
            </a:r>
          </a:p>
          <a:p>
            <a:pPr lvl="1"/>
            <a:r>
              <a:rPr lang="en-US" dirty="0"/>
              <a:t>Allows for arbitrary components to reliably influence the state of the WM</a:t>
            </a:r>
          </a:p>
          <a:p>
            <a:pPr lvl="1"/>
            <a:r>
              <a:rPr lang="en-US" dirty="0"/>
              <a:t>Windows can set their own configuration, and handle requesting the data that they need</a:t>
            </a:r>
          </a:p>
          <a:p>
            <a:pPr lvl="1"/>
            <a:r>
              <a:rPr lang="en-US" dirty="0"/>
              <a:t>Reduces configuration overhead to just 3 files (57%)</a:t>
            </a:r>
          </a:p>
          <a:p>
            <a:r>
              <a:rPr lang="en-US" dirty="0"/>
              <a:t>Data resource management </a:t>
            </a:r>
          </a:p>
          <a:p>
            <a:pPr lvl="1"/>
            <a:r>
              <a:rPr lang="en-US" dirty="0"/>
              <a:t>Features requested by the backend are subject to automatic reference counting</a:t>
            </a:r>
          </a:p>
          <a:p>
            <a:pPr lvl="1"/>
            <a:r>
              <a:rPr lang="en-US" dirty="0"/>
              <a:t>Low-overhead garbage collection implementation</a:t>
            </a:r>
          </a:p>
          <a:p>
            <a:pPr lvl="1"/>
            <a:r>
              <a:rPr lang="en-US" dirty="0"/>
              <a:t>Unused features will be removed in low-memory environments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EF9930-516E-5147-9126-B8FECCB4FE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3FE08-5705-5948-A8EE-AED8A8E2D7E9}" type="datetime3">
              <a:rPr lang="en-US" smtClean="0"/>
              <a:t>3 August 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5BF57F-F660-BD40-94FB-44ED70BAD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CODEX Summer 2019 - Kage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7BA6C2-B4E6-2A45-A779-94FB8B580E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5A05B1-DDC6-5E4D-A208-8BA1B8305287}" type="slidenum">
              <a:rPr lang="en-US" smtClean="0"/>
              <a:t>50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07E30C-E606-1C44-9768-18A9BF28DA39}"/>
              </a:ext>
            </a:extLst>
          </p:cNvPr>
          <p:cNvSpPr txBox="1"/>
          <p:nvPr/>
        </p:nvSpPr>
        <p:spPr>
          <a:xfrm>
            <a:off x="6544849" y="425885"/>
            <a:ext cx="2380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NEEDS PRETTY GRAPHS</a:t>
            </a:r>
          </a:p>
        </p:txBody>
      </p:sp>
    </p:spTree>
    <p:extLst>
      <p:ext uri="{BB962C8B-B14F-4D97-AF65-F5344CB8AC3E}">
        <p14:creationId xmlns:p14="http://schemas.microsoft.com/office/powerpoint/2010/main" val="35813727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6631640-F118-814C-972A-7E81E73EEDB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6142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5B23621-DAF6-3149-8682-C3E66B1F3D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7F674-9119-7E4D-957F-04307F1A8473}" type="datetime3">
              <a:rPr lang="en-US" smtClean="0"/>
              <a:t>3 August 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C346059-C183-F746-85D1-52F1A53199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CODEX Summer 2019 - Kage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B3D72C-B46E-8247-B32D-CBB63BCD99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5A05B1-DDC6-5E4D-A208-8BA1B8305287}" type="slidenum">
              <a:rPr lang="en-US" smtClean="0"/>
              <a:t>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4B1BD3F-29AE-0042-BD2C-011698C5EA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8886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7AD6B62-C1E9-B942-8102-830339D30CC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6142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5B23621-DAF6-3149-8682-C3E66B1F3D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00354-D0C3-BA4F-8094-A5153B72BA12}" type="datetime3">
              <a:rPr lang="en-US" smtClean="0"/>
              <a:t>3 August 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C346059-C183-F746-85D1-52F1A53199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CODEX Summer 2019 - Kage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B3D72C-B46E-8247-B32D-CBB63BCD99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5A05B1-DDC6-5E4D-A208-8BA1B8305287}" type="slidenum">
              <a:rPr lang="en-US" smtClean="0"/>
              <a:t>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3691669-8B71-3643-999C-76E7C3B014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647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0CE07BA-A668-5B42-9F8E-FA7454F1662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6142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3F04189-BD0E-C24B-B7B2-41680899D3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6A50A3-8CFC-7043-8744-672AE5B99F0E}" type="datetime3">
              <a:rPr lang="en-US" smtClean="0"/>
              <a:t>3 August 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AAC8CE-DC62-224B-B27F-13DD98241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CODEX Summer 2019 - Kage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359174-8DD8-8E46-BFCA-58D63824E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5A05B1-DDC6-5E4D-A208-8BA1B8305287}" type="slidenum">
              <a:rPr lang="en-US" smtClean="0"/>
              <a:t>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90D8B2-5FEC-DF42-A606-0472374E77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416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AB181E-FECD-124A-8323-A066E3280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Unique Engineering Challenges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3EFAE1E-1B82-3143-916D-AB7E916C27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B77BC2-ACA3-A04E-A28D-88A83D44BB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4"/>
            <a:ext cx="5157787" cy="4105587"/>
          </a:xfrm>
        </p:spPr>
        <p:txBody>
          <a:bodyPr>
            <a:normAutofit/>
          </a:bodyPr>
          <a:lstStyle/>
          <a:p>
            <a:r>
              <a:rPr lang="en-US" dirty="0"/>
              <a:t>Must handle extremely large data sets (GB-TB range)</a:t>
            </a:r>
          </a:p>
          <a:p>
            <a:r>
              <a:rPr lang="en-US" dirty="0"/>
              <a:t>Performant</a:t>
            </a:r>
          </a:p>
          <a:p>
            <a:r>
              <a:rPr lang="en-US" dirty="0"/>
              <a:t>Run time estimations for actions</a:t>
            </a:r>
          </a:p>
          <a:p>
            <a:r>
              <a:rPr lang="en-US" dirty="0"/>
              <a:t>Preview actions</a:t>
            </a:r>
          </a:p>
          <a:p>
            <a:r>
              <a:rPr lang="en-US" dirty="0"/>
              <a:t>Both local + remote execution</a:t>
            </a:r>
          </a:p>
          <a:p>
            <a:r>
              <a:rPr lang="en-US" dirty="0"/>
              <a:t>Interactive plotting/graphing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E0CA794-D1DA-8641-BA14-1266A2C796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Constraints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4108BD3A-D613-2246-919F-C8FC395A88C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4"/>
            <a:ext cx="5183188" cy="4352925"/>
          </a:xfrm>
        </p:spPr>
        <p:txBody>
          <a:bodyPr>
            <a:normAutofit/>
          </a:bodyPr>
          <a:lstStyle/>
          <a:p>
            <a:r>
              <a:rPr lang="en-US" dirty="0"/>
              <a:t>Limited RAM + Performance</a:t>
            </a:r>
          </a:p>
          <a:p>
            <a:pPr lvl="1"/>
            <a:r>
              <a:rPr lang="en-US" dirty="0" err="1"/>
              <a:t>Javascript</a:t>
            </a:r>
            <a:r>
              <a:rPr lang="en-US" dirty="0"/>
              <a:t> is single threaded</a:t>
            </a:r>
          </a:p>
          <a:p>
            <a:pPr lvl="1"/>
            <a:r>
              <a:rPr lang="en-US" dirty="0"/>
              <a:t>Web environments have tight restrictions on RAM usage</a:t>
            </a:r>
          </a:p>
          <a:p>
            <a:r>
              <a:rPr lang="en-US" dirty="0"/>
              <a:t>Constrained network load</a:t>
            </a:r>
          </a:p>
          <a:p>
            <a:pPr lvl="1"/>
            <a:r>
              <a:rPr lang="en-US" dirty="0"/>
              <a:t>Features can hit GB sizes</a:t>
            </a:r>
          </a:p>
          <a:p>
            <a:r>
              <a:rPr lang="en-US" dirty="0"/>
              <a:t>Both I/O and CPU bound on both frontend and backend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06A7A0-F76A-5F46-9E11-A11CD6DA79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FF6F1-ECD1-784F-918C-9BB880E5F4DE}" type="datetime3">
              <a:rPr lang="en-US" smtClean="0"/>
              <a:t>3 August 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D6E0BD-BAAA-C54A-96E4-70C06A04CE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CODEX Summer 2019 - Kage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CEA8C9-823B-6A40-8E58-058BD19F6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5A05B1-DDC6-5E4D-A208-8BA1B830528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7555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30045</TotalTime>
  <Words>1928</Words>
  <Application>Microsoft Macintosh PowerPoint</Application>
  <PresentationFormat>Widescreen</PresentationFormat>
  <Paragraphs>535</Paragraphs>
  <Slides>51</Slides>
  <Notes>21</Notes>
  <HiddenSlides>12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7" baseType="lpstr">
      <vt:lpstr>ＭＳ Ｐゴシック</vt:lpstr>
      <vt:lpstr>Aharoni</vt:lpstr>
      <vt:lpstr>Arial</vt:lpstr>
      <vt:lpstr>Calibri</vt:lpstr>
      <vt:lpstr>Calibri Light</vt:lpstr>
      <vt:lpstr>Office Theme</vt:lpstr>
      <vt:lpstr>CODEX Summer '19 </vt:lpstr>
      <vt:lpstr>CODEX Overview</vt:lpstr>
      <vt:lpstr>PowerPoint Presentation</vt:lpstr>
      <vt:lpstr>Why CODEX?</vt:lpstr>
      <vt:lpstr>Nomenclature</vt:lpstr>
      <vt:lpstr>PowerPoint Presentation</vt:lpstr>
      <vt:lpstr>PowerPoint Presentation</vt:lpstr>
      <vt:lpstr>PowerPoint Presentation</vt:lpstr>
      <vt:lpstr>Unique Engineering Challenges</vt:lpstr>
      <vt:lpstr>PowerPoint Presentation</vt:lpstr>
      <vt:lpstr>Under the Hood</vt:lpstr>
      <vt:lpstr>Technology Stack</vt:lpstr>
      <vt:lpstr>PowerPoint Presentation</vt:lpstr>
      <vt:lpstr>PowerPoint Presentation</vt:lpstr>
      <vt:lpstr>React.js</vt:lpstr>
      <vt:lpstr>Frontend Data Management</vt:lpstr>
      <vt:lpstr>Flux/Redux Overview</vt:lpstr>
      <vt:lpstr>Flux/Redux Overview</vt:lpstr>
      <vt:lpstr>Backend Refactor and Re-Architecture</vt:lpstr>
      <vt:lpstr>New Features</vt:lpstr>
      <vt:lpstr>New Features (cont’d)</vt:lpstr>
      <vt:lpstr>Multi-tenant Backends / Data Consistency</vt:lpstr>
      <vt:lpstr>Backend Performance Improvements</vt:lpstr>
      <vt:lpstr>Performance Improvements (cont’d)</vt:lpstr>
      <vt:lpstr>Request Performance Comparison</vt:lpstr>
      <vt:lpstr>Lowered Time-To-Interactive</vt:lpstr>
      <vt:lpstr>Implementation Details</vt:lpstr>
      <vt:lpstr>Window/Data System Refactor</vt:lpstr>
      <vt:lpstr>PowerPoint Presentation</vt:lpstr>
      <vt:lpstr>Developer Overhead Reduction</vt:lpstr>
      <vt:lpstr>Example: Window Creation</vt:lpstr>
      <vt:lpstr>Garbage Collection</vt:lpstr>
      <vt:lpstr>Data APIs</vt:lpstr>
      <vt:lpstr>New Exploration Tools</vt:lpstr>
      <vt:lpstr>PowerPoint Presentation</vt:lpstr>
      <vt:lpstr>PowerPoint Presentation</vt:lpstr>
      <vt:lpstr>PowerPoint Presentation</vt:lpstr>
      <vt:lpstr>Future Work</vt:lpstr>
      <vt:lpstr>Acknowledgements</vt:lpstr>
      <vt:lpstr>PowerPoint Presentation</vt:lpstr>
      <vt:lpstr>Backup</vt:lpstr>
      <vt:lpstr>Flux/Redux Refactor</vt:lpstr>
      <vt:lpstr>Flux/Redux Refactor</vt:lpstr>
      <vt:lpstr>PowerPoint Presentation</vt:lpstr>
      <vt:lpstr>Thread Pool to Process Pool</vt:lpstr>
      <vt:lpstr>CODEX Hash Process Transition</vt:lpstr>
      <vt:lpstr>Previous state</vt:lpstr>
      <vt:lpstr>Streaming Requests</vt:lpstr>
      <vt:lpstr>Complexity Comparison</vt:lpstr>
      <vt:lpstr>Impetus for Refactor</vt:lpstr>
      <vt:lpstr>Refactor Changes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Final</dc:title>
  <dc:creator>Microsoft Office User</dc:creator>
  <cp:lastModifiedBy>Microsoft Office User</cp:lastModifiedBy>
  <cp:revision>65</cp:revision>
  <dcterms:created xsi:type="dcterms:W3CDTF">2019-07-06T00:38:58Z</dcterms:created>
  <dcterms:modified xsi:type="dcterms:W3CDTF">2019-08-03T16:53:22Z</dcterms:modified>
</cp:coreProperties>
</file>